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73" r:id="rId3"/>
    <p:sldId id="562" r:id="rId4"/>
    <p:sldId id="563" r:id="rId5"/>
    <p:sldId id="566" r:id="rId6"/>
    <p:sldId id="383" r:id="rId7"/>
    <p:sldId id="384" r:id="rId8"/>
    <p:sldId id="554" r:id="rId9"/>
    <p:sldId id="258" r:id="rId10"/>
    <p:sldId id="347" r:id="rId11"/>
    <p:sldId id="335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408" r:id="rId22"/>
    <p:sldId id="511" r:id="rId23"/>
    <p:sldId id="555" r:id="rId24"/>
    <p:sldId id="556" r:id="rId25"/>
    <p:sldId id="557" r:id="rId26"/>
    <p:sldId id="519" r:id="rId27"/>
    <p:sldId id="558" r:id="rId28"/>
    <p:sldId id="559" r:id="rId29"/>
    <p:sldId id="560" r:id="rId30"/>
    <p:sldId id="317" r:id="rId31"/>
    <p:sldId id="318" r:id="rId32"/>
    <p:sldId id="319" r:id="rId33"/>
    <p:sldId id="320" r:id="rId34"/>
    <p:sldId id="326" r:id="rId35"/>
    <p:sldId id="567" r:id="rId36"/>
    <p:sldId id="568" r:id="rId37"/>
    <p:sldId id="32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1"/>
    <p:restoredTop sz="94521"/>
  </p:normalViewPr>
  <p:slideViewPr>
    <p:cSldViewPr snapToGrid="0" snapToObjects="1">
      <p:cViewPr varScale="1">
        <p:scale>
          <a:sx n="120" d="100"/>
          <a:sy n="120" d="100"/>
        </p:scale>
        <p:origin x="9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DAE6A-8153-944A-85D4-6540FF7E6D84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30BC0-4B87-B24A-B594-288337168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b32149e0e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b32149e0e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RNA-seq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you’re working with small RNA SE is fine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Capture insert well with Seq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Remake for specific types of sequencing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A8BB4-4E5A-4E40-B885-4957202161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8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Remake for specific types of sequencing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A8BB4-4E5A-4E40-B885-4957202161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</a:t>
            </a:r>
            <a:r>
              <a:rPr lang="is-IS" dirty="0"/>
              <a:t>… Kendal Tau =[ (# concordant pairs) – (# non concordant)]/n(n-1)/2</a:t>
            </a:r>
          </a:p>
          <a:p>
            <a:r>
              <a:rPr lang="is-IS" dirty="0"/>
              <a:t>Recall:</a:t>
            </a:r>
            <a:r>
              <a:rPr lang="is-IS" baseline="0" dirty="0"/>
              <a:t> Use R for the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30BC0-4B87-B24A-B594-288337168B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6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err="1">
                <a:solidFill>
                  <a:srgbClr val="000000"/>
                </a:solidFill>
                <a:latin typeface="Arial" charset="0"/>
                <a:ea typeface="Geneva" charset="0"/>
                <a:cs typeface="Geneva" charset="0"/>
              </a:rPr>
              <a:t>snoRNAs</a:t>
            </a:r>
            <a:r>
              <a:rPr lang="en-US" sz="2200" dirty="0">
                <a:solidFill>
                  <a:srgbClr val="000000"/>
                </a:solidFill>
                <a:latin typeface="Arial" charset="0"/>
                <a:ea typeface="Geneva" charset="0"/>
                <a:cs typeface="Geneva" charset="0"/>
              </a:rPr>
              <a:t> (synthesized by RNA polymerase II).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Arial" charset="0"/>
                <a:ea typeface="Geneva" charset="0"/>
                <a:cs typeface="Geneva" charset="0"/>
              </a:rPr>
              <a:t>histone</a:t>
            </a:r>
            <a:r>
              <a:rPr lang="en-US" sz="1200" dirty="0">
                <a:solidFill>
                  <a:srgbClr val="000000"/>
                </a:solidFill>
                <a:latin typeface="Arial" charset="0"/>
                <a:ea typeface="Geneva" charset="0"/>
                <a:cs typeface="Geneva" charset="0"/>
              </a:rPr>
              <a:t> mRNAs (generated by RNA polymerase II)</a:t>
            </a:r>
          </a:p>
          <a:p>
            <a:r>
              <a:rPr lang="en-US" sz="1200" dirty="0">
                <a:solidFill>
                  <a:srgbClr val="000000"/>
                </a:solidFill>
                <a:latin typeface="Arial" charset="0"/>
                <a:ea typeface="Geneva" charset="0"/>
                <a:cs typeface="Geneva" charset="0"/>
              </a:rPr>
              <a:t>small 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  <a:ea typeface="Geneva" charset="0"/>
                <a:cs typeface="Geneva" charset="0"/>
              </a:rPr>
              <a:t>RNAs</a:t>
            </a:r>
            <a:r>
              <a:rPr lang="en-US" sz="1200" dirty="0">
                <a:solidFill>
                  <a:srgbClr val="000000"/>
                </a:solidFill>
                <a:latin typeface="Arial" charset="0"/>
                <a:ea typeface="Geneva" charset="0"/>
                <a:cs typeface="Geneva" charset="0"/>
              </a:rPr>
              <a:t> generated by RNA polymerase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BB8FF7-868F-404A-B524-81B892D44D84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Popy T magnetic beads used for polyA selection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RNA Mg and heat ; alkaline hydrolysis or nebulization)  hydrojet - 200 – 500bp and cDNA fragmentation (DNase I treatment or sonication).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End repair  after RT, addd A, adaptor ( contain seq  compliment  to the oligo in the flowcells and seq primer site)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D11BCC4-B00A-444B-B6E9-F872D63260F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" dirty="0" err="1">
                <a:cs typeface="+mn-cs"/>
              </a:rPr>
              <a:t>Now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it’s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important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to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distinguish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between</a:t>
            </a:r>
            <a:r>
              <a:rPr lang="es-ES" dirty="0">
                <a:cs typeface="+mn-cs"/>
              </a:rPr>
              <a:t> SE and PE data</a:t>
            </a:r>
          </a:p>
          <a:p>
            <a:pPr eaLnBrk="1" hangingPunct="1">
              <a:defRPr/>
            </a:pPr>
            <a:r>
              <a:rPr lang="es-ES" dirty="0">
                <a:cs typeface="+mn-cs"/>
              </a:rPr>
              <a:t>SE data </a:t>
            </a:r>
            <a:r>
              <a:rPr lang="es-ES" dirty="0" err="1">
                <a:cs typeface="+mn-cs"/>
              </a:rPr>
              <a:t>is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generated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just</a:t>
            </a:r>
            <a:r>
              <a:rPr lang="es-ES" dirty="0">
                <a:cs typeface="+mn-cs"/>
              </a:rPr>
              <a:t> as </a:t>
            </a:r>
            <a:r>
              <a:rPr lang="es-ES" dirty="0" err="1">
                <a:cs typeface="+mn-cs"/>
              </a:rPr>
              <a:t>we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described</a:t>
            </a:r>
            <a:endParaRPr lang="es-ES" dirty="0">
              <a:cs typeface="+mn-cs"/>
            </a:endParaRPr>
          </a:p>
          <a:p>
            <a:pPr eaLnBrk="1" hangingPunct="1">
              <a:defRPr/>
            </a:pPr>
            <a:r>
              <a:rPr lang="es-ES" dirty="0" err="1">
                <a:cs typeface="+mn-cs"/>
              </a:rPr>
              <a:t>The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main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difference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with</a:t>
            </a:r>
            <a:r>
              <a:rPr lang="es-ES" dirty="0">
                <a:cs typeface="+mn-cs"/>
              </a:rPr>
              <a:t> PE </a:t>
            </a:r>
            <a:r>
              <a:rPr lang="es-ES" dirty="0" err="1">
                <a:cs typeface="+mn-cs"/>
              </a:rPr>
              <a:t>is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that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here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we</a:t>
            </a:r>
            <a:r>
              <a:rPr lang="es-ES" dirty="0">
                <a:cs typeface="+mn-cs"/>
              </a:rPr>
              <a:t> are </a:t>
            </a:r>
            <a:r>
              <a:rPr lang="es-ES" dirty="0" err="1">
                <a:cs typeface="+mn-cs"/>
              </a:rPr>
              <a:t>using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two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different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adaptors</a:t>
            </a:r>
            <a:endParaRPr lang="es-ES" dirty="0">
              <a:cs typeface="+mn-cs"/>
            </a:endParaRPr>
          </a:p>
          <a:p>
            <a:pPr eaLnBrk="1" hangingPunct="1">
              <a:defRPr/>
            </a:pPr>
            <a:r>
              <a:rPr lang="es-ES" dirty="0">
                <a:cs typeface="+mn-cs"/>
              </a:rPr>
              <a:t>And </a:t>
            </a:r>
            <a:r>
              <a:rPr lang="es-ES" dirty="0" err="1">
                <a:cs typeface="+mn-cs"/>
              </a:rPr>
              <a:t>we</a:t>
            </a:r>
            <a:r>
              <a:rPr lang="es-ES" dirty="0">
                <a:cs typeface="+mn-cs"/>
              </a:rPr>
              <a:t> are </a:t>
            </a:r>
            <a:r>
              <a:rPr lang="es-ES" dirty="0" err="1">
                <a:cs typeface="+mn-cs"/>
              </a:rPr>
              <a:t>sequencing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the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molecule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from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both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ends</a:t>
            </a:r>
            <a:r>
              <a:rPr lang="es-ES" dirty="0">
                <a:cs typeface="+mn-cs"/>
              </a:rPr>
              <a:t> (and </a:t>
            </a:r>
            <a:r>
              <a:rPr lang="es-ES" dirty="0" err="1">
                <a:cs typeface="+mn-cs"/>
              </a:rPr>
              <a:t>we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know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which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end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is</a:t>
            </a:r>
            <a:r>
              <a:rPr lang="es-ES" dirty="0">
                <a:cs typeface="+mn-cs"/>
              </a:rPr>
              <a:t>)</a:t>
            </a:r>
          </a:p>
          <a:p>
            <a:pPr eaLnBrk="1" hangingPunct="1">
              <a:defRPr/>
            </a:pPr>
            <a:r>
              <a:rPr lang="es-ES" dirty="0" err="1">
                <a:cs typeface="+mn-cs"/>
              </a:rPr>
              <a:t>This</a:t>
            </a:r>
            <a:r>
              <a:rPr lang="es-ES" dirty="0">
                <a:cs typeface="+mn-cs"/>
              </a:rPr>
              <a:t> has </a:t>
            </a:r>
            <a:r>
              <a:rPr lang="es-ES" dirty="0" err="1">
                <a:cs typeface="+mn-cs"/>
              </a:rPr>
              <a:t>the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main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advatage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that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we</a:t>
            </a:r>
            <a:r>
              <a:rPr lang="es-ES" dirty="0">
                <a:cs typeface="+mn-cs"/>
              </a:rPr>
              <a:t> can </a:t>
            </a:r>
            <a:r>
              <a:rPr lang="es-ES" dirty="0" err="1">
                <a:cs typeface="+mn-cs"/>
              </a:rPr>
              <a:t>obtain</a:t>
            </a:r>
            <a:r>
              <a:rPr lang="es-ES" dirty="0">
                <a:cs typeface="+mn-cs"/>
              </a:rPr>
              <a:t> more </a:t>
            </a:r>
            <a:r>
              <a:rPr lang="es-ES" dirty="0" err="1">
                <a:cs typeface="+mn-cs"/>
              </a:rPr>
              <a:t>information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without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having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to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sequence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longer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reads</a:t>
            </a:r>
            <a:endParaRPr lang="es-ES" dirty="0">
              <a:cs typeface="+mn-cs"/>
            </a:endParaRPr>
          </a:p>
          <a:p>
            <a:pPr eaLnBrk="1" hangingPunct="1">
              <a:defRPr/>
            </a:pPr>
            <a:endParaRPr lang="es-ES" dirty="0">
              <a:cs typeface="+mn-cs"/>
            </a:endParaRPr>
          </a:p>
          <a:p>
            <a:pPr eaLnBrk="1" hangingPunct="1">
              <a:defRPr/>
            </a:pPr>
            <a:r>
              <a:rPr lang="es-ES" dirty="0" err="1">
                <a:cs typeface="+mn-cs"/>
              </a:rPr>
              <a:t>For</a:t>
            </a:r>
            <a:r>
              <a:rPr lang="es-ES" dirty="0">
                <a:cs typeface="+mn-cs"/>
              </a:rPr>
              <a:t> RNA-</a:t>
            </a:r>
            <a:r>
              <a:rPr lang="es-ES" dirty="0" err="1">
                <a:cs typeface="+mn-cs"/>
              </a:rPr>
              <a:t>seq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though</a:t>
            </a:r>
            <a:r>
              <a:rPr lang="es-ES" dirty="0">
                <a:cs typeface="+mn-cs"/>
              </a:rPr>
              <a:t> PE data </a:t>
            </a:r>
            <a:r>
              <a:rPr lang="es-ES" dirty="0" err="1">
                <a:cs typeface="+mn-cs"/>
              </a:rPr>
              <a:t>provides</a:t>
            </a:r>
            <a:r>
              <a:rPr lang="es-ES" dirty="0">
                <a:cs typeface="+mn-cs"/>
              </a:rPr>
              <a:t> more </a:t>
            </a:r>
            <a:r>
              <a:rPr lang="es-ES" dirty="0" err="1">
                <a:cs typeface="+mn-cs"/>
              </a:rPr>
              <a:t>information</a:t>
            </a:r>
            <a:r>
              <a:rPr lang="es-ES" dirty="0">
                <a:cs typeface="+mn-cs"/>
              </a:rPr>
              <a:t>: </a:t>
            </a:r>
            <a:r>
              <a:rPr lang="es-ES" dirty="0" err="1">
                <a:cs typeface="+mn-cs"/>
              </a:rPr>
              <a:t>splicing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events</a:t>
            </a:r>
            <a:endParaRPr lang="es-ES" dirty="0">
              <a:cs typeface="+mn-cs"/>
            </a:endParaRPr>
          </a:p>
          <a:p>
            <a:pPr eaLnBrk="1" hangingPunct="1">
              <a:defRPr/>
            </a:pPr>
            <a:r>
              <a:rPr lang="es-ES" dirty="0" err="1">
                <a:cs typeface="+mn-cs"/>
              </a:rPr>
              <a:t>Also</a:t>
            </a:r>
            <a:r>
              <a:rPr lang="es-ES" dirty="0">
                <a:cs typeface="+mn-cs"/>
              </a:rPr>
              <a:t>, </a:t>
            </a:r>
            <a:r>
              <a:rPr lang="es-ES" dirty="0" err="1">
                <a:cs typeface="+mn-cs"/>
              </a:rPr>
              <a:t>for</a:t>
            </a:r>
            <a:r>
              <a:rPr lang="es-ES" dirty="0">
                <a:cs typeface="+mn-cs"/>
              </a:rPr>
              <a:t> DNA-</a:t>
            </a:r>
            <a:r>
              <a:rPr lang="es-ES" dirty="0" err="1">
                <a:cs typeface="+mn-cs"/>
              </a:rPr>
              <a:t>seq</a:t>
            </a:r>
            <a:r>
              <a:rPr lang="es-ES" dirty="0">
                <a:cs typeface="+mn-cs"/>
              </a:rPr>
              <a:t>, </a:t>
            </a:r>
            <a:r>
              <a:rPr lang="es-ES" dirty="0" err="1">
                <a:cs typeface="+mn-cs"/>
              </a:rPr>
              <a:t>SVs</a:t>
            </a:r>
            <a:endParaRPr lang="es-ES" dirty="0">
              <a:cs typeface="+mn-cs"/>
            </a:endParaRPr>
          </a:p>
          <a:p>
            <a:pPr eaLnBrk="1" hangingPunct="1">
              <a:defRPr/>
            </a:pPr>
            <a:endParaRPr lang="es-ES" dirty="0">
              <a:cs typeface="+mn-cs"/>
            </a:endParaRPr>
          </a:p>
          <a:p>
            <a:pPr eaLnBrk="1" hangingPunct="1">
              <a:defRPr/>
            </a:pPr>
            <a:endParaRPr lang="es-ES" dirty="0">
              <a:cs typeface="+mn-cs"/>
            </a:endParaRPr>
          </a:p>
          <a:p>
            <a:pPr eaLnBrk="1" hangingPunct="1">
              <a:defRPr/>
            </a:pPr>
            <a:r>
              <a:rPr lang="es-ES" dirty="0">
                <a:cs typeface="+mn-cs"/>
              </a:rPr>
              <a:t>In </a:t>
            </a:r>
            <a:r>
              <a:rPr lang="es-ES" dirty="0" err="1">
                <a:cs typeface="+mn-cs"/>
              </a:rPr>
              <a:t>terms</a:t>
            </a:r>
            <a:r>
              <a:rPr lang="es-ES" dirty="0">
                <a:cs typeface="+mn-cs"/>
              </a:rPr>
              <a:t> of output, </a:t>
            </a:r>
            <a:r>
              <a:rPr lang="es-ES" dirty="0" err="1">
                <a:cs typeface="+mn-cs"/>
              </a:rPr>
              <a:t>different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fastq</a:t>
            </a:r>
            <a:r>
              <a:rPr lang="es-ES" dirty="0">
                <a:cs typeface="+mn-cs"/>
              </a:rPr>
              <a:t> files</a:t>
            </a:r>
          </a:p>
          <a:p>
            <a:pPr eaLnBrk="1" hangingPunct="1">
              <a:defRPr/>
            </a:pPr>
            <a:r>
              <a:rPr lang="es-ES" dirty="0" err="1">
                <a:cs typeface="+mn-cs"/>
              </a:rPr>
              <a:t>Read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names</a:t>
            </a:r>
            <a:endParaRPr lang="es-ES" dirty="0">
              <a:cs typeface="+mn-cs"/>
            </a:endParaRPr>
          </a:p>
          <a:p>
            <a:pPr eaLnBrk="1" hangingPunct="1">
              <a:defRPr/>
            </a:pPr>
            <a:r>
              <a:rPr lang="es-ES" dirty="0" err="1">
                <a:cs typeface="+mn-cs"/>
              </a:rPr>
              <a:t>Although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the</a:t>
            </a:r>
            <a:r>
              <a:rPr lang="es-ES" dirty="0">
                <a:cs typeface="+mn-cs"/>
              </a:rPr>
              <a:t> pipeline </a:t>
            </a:r>
            <a:r>
              <a:rPr lang="es-ES" dirty="0" err="1">
                <a:cs typeface="+mn-cs"/>
              </a:rPr>
              <a:t>is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the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same</a:t>
            </a:r>
            <a:r>
              <a:rPr lang="es-ES" dirty="0">
                <a:cs typeface="+mn-cs"/>
              </a:rPr>
              <a:t>, </a:t>
            </a:r>
            <a:r>
              <a:rPr lang="es-ES" dirty="0" err="1">
                <a:cs typeface="+mn-cs"/>
              </a:rPr>
              <a:t>we’ll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probably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have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to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hange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some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options</a:t>
            </a:r>
            <a:r>
              <a:rPr lang="es-ES" dirty="0">
                <a:cs typeface="+mn-cs"/>
              </a:rPr>
              <a:t> in </a:t>
            </a:r>
            <a:r>
              <a:rPr lang="es-ES" dirty="0" err="1">
                <a:cs typeface="+mn-cs"/>
              </a:rPr>
              <a:t>the</a:t>
            </a:r>
            <a:r>
              <a:rPr lang="es-ES" dirty="0">
                <a:cs typeface="+mn-cs"/>
              </a:rPr>
              <a:t> software </a:t>
            </a:r>
            <a:r>
              <a:rPr lang="es-ES" dirty="0" err="1">
                <a:cs typeface="+mn-cs"/>
              </a:rPr>
              <a:t>we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execute</a:t>
            </a:r>
            <a:r>
              <a:rPr lang="es-ES" dirty="0">
                <a:cs typeface="+mn-cs"/>
              </a:rPr>
              <a:t>, as </a:t>
            </a:r>
            <a:r>
              <a:rPr lang="es-ES" dirty="0" err="1">
                <a:cs typeface="+mn-cs"/>
              </a:rPr>
              <a:t>we’ll</a:t>
            </a:r>
            <a:r>
              <a:rPr lang="es-ES" dirty="0">
                <a:cs typeface="+mn-cs"/>
              </a:rPr>
              <a:t> </a:t>
            </a:r>
            <a:r>
              <a:rPr lang="es-ES" dirty="0" err="1">
                <a:cs typeface="+mn-cs"/>
              </a:rPr>
              <a:t>see</a:t>
            </a:r>
            <a:endParaRPr lang="es-ES" dirty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96be1cefaa_1_2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96be1cefaa_1_2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 i="0" baseline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85800" y="2057400"/>
            <a:ext cx="7772400" cy="15240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85800" y="37338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685800" y="40386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85800" y="43434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376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5638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172200" y="1219200"/>
            <a:ext cx="2590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14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124200" y="1219200"/>
            <a:ext cx="5638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81000" y="1219200"/>
            <a:ext cx="2590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7338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1219200"/>
            <a:ext cx="4114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5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1219200"/>
            <a:ext cx="4114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6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7"/>
          <p:cNvCxnSpPr>
            <a:cxnSpLocks noChangeShapeType="1"/>
          </p:cNvCxnSpPr>
          <p:nvPr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3733800"/>
            <a:ext cx="8382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14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667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3200400" y="1219200"/>
            <a:ext cx="27432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6096000" y="1219200"/>
            <a:ext cx="2667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8"/>
          <p:cNvSpPr>
            <a:spLocks noGrp="1"/>
          </p:cNvSpPr>
          <p:nvPr>
            <p:ph type="dt" sz="half" idx="17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  <p:cxnSp>
        <p:nvCxnSpPr>
          <p:cNvPr id="13" name="Straight Connector 7"/>
          <p:cNvCxnSpPr>
            <a:cxnSpLocks noChangeShapeType="1"/>
          </p:cNvCxnSpPr>
          <p:nvPr/>
        </p:nvCxnSpPr>
        <p:spPr bwMode="auto">
          <a:xfrm>
            <a:off x="381000" y="838200"/>
            <a:ext cx="8382000" cy="1588"/>
          </a:xfrm>
          <a:prstGeom prst="line">
            <a:avLst/>
          </a:prstGeom>
          <a:noFill/>
          <a:ln w="28575" cmpd="sng">
            <a:solidFill>
              <a:srgbClr val="003378"/>
            </a:solidFill>
            <a:round/>
            <a:headEnd/>
            <a:tailEnd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381000" y="38100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8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  <p:cxnSp>
        <p:nvCxnSpPr>
          <p:cNvPr id="14" name="Straight Connector 7"/>
          <p:cNvCxnSpPr>
            <a:cxnSpLocks noChangeShapeType="1"/>
          </p:cNvCxnSpPr>
          <p:nvPr/>
        </p:nvCxnSpPr>
        <p:spPr bwMode="auto">
          <a:xfrm>
            <a:off x="381000" y="838200"/>
            <a:ext cx="8382000" cy="1588"/>
          </a:xfrm>
          <a:prstGeom prst="line">
            <a:avLst/>
          </a:prstGeom>
          <a:noFill/>
          <a:ln w="28575" cmpd="sng">
            <a:solidFill>
              <a:srgbClr val="003378"/>
            </a:solidFill>
            <a:round/>
            <a:headEnd/>
            <a:tailEnd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19200"/>
            <a:ext cx="3084513" cy="762000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87950" cy="50291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981200"/>
            <a:ext cx="3084513" cy="42671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10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800600"/>
            <a:ext cx="83820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1219200"/>
            <a:ext cx="83820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5367338"/>
            <a:ext cx="8382000" cy="88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219200"/>
            <a:ext cx="32004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8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752600"/>
            <a:ext cx="3200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2971800" y="1219200"/>
            <a:ext cx="3200400" cy="381000"/>
          </a:xfrm>
        </p:spPr>
        <p:txBody>
          <a:bodyPr/>
          <a:lstStyle>
            <a:lvl1pPr algn="ctr">
              <a:buNone/>
              <a:defRPr sz="1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9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Date Placeholder 15"/>
          <p:cNvSpPr>
            <a:spLocks noGrp="1"/>
          </p:cNvSpPr>
          <p:nvPr>
            <p:ph type="dt" sz="half" idx="20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6057900" y="3771900"/>
            <a:ext cx="5105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72390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15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1219200" cy="63246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6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12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3" y="1588342"/>
            <a:ext cx="745763" cy="61101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763267"/>
            <a:ext cx="76884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98907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929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43200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5029200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83820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83820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2CA419-07CB-0147-82C8-B2334569DE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12"/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12164-4CE4-3245-925A-12FD6738F8D5}" type="datetimeFigureOut">
              <a:rPr lang="en-US" smtClean="0"/>
              <a:t>9/9/24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9" name="Title Placeholder 9"/>
          <p:cNvSpPr>
            <a:spLocks noGrp="1"/>
          </p:cNvSpPr>
          <p:nvPr>
            <p:ph type="title"/>
          </p:nvPr>
        </p:nvSpPr>
        <p:spPr bwMode="auto">
          <a:xfrm>
            <a:off x="381000" y="152400"/>
            <a:ext cx="838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FFFFFF"/>
          </a:solidFill>
          <a:latin typeface="Tahoma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kern="1200">
          <a:solidFill>
            <a:schemeClr val="tx1"/>
          </a:solidFill>
          <a:latin typeface="Tahoma"/>
          <a:ea typeface="ＭＳ Ｐゴシック" charset="-128"/>
          <a:cs typeface="ＭＳ Ｐゴシック" charset="-128"/>
        </a:defRPr>
      </a:lvl1pPr>
      <a:lvl2pPr marL="593725" indent="-28575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600" kern="1200">
          <a:solidFill>
            <a:schemeClr val="tx1"/>
          </a:solidFill>
          <a:latin typeface="Tahoma"/>
          <a:ea typeface="ＭＳ Ｐゴシック" charset="-128"/>
          <a:cs typeface="+mn-cs"/>
        </a:defRPr>
      </a:lvl2pPr>
      <a:lvl3pPr marL="868363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400" kern="1200">
          <a:solidFill>
            <a:schemeClr val="tx1"/>
          </a:solidFill>
          <a:latin typeface="Tahoma"/>
          <a:ea typeface="ＭＳ Ｐゴシック" charset="-128"/>
          <a:cs typeface="+mn-cs"/>
        </a:defRPr>
      </a:lvl3pPr>
      <a:lvl4pPr marL="114300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4pPr>
      <a:lvl5pPr marL="141605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5pPr>
      <a:lvl6pPr marL="1783080" indent="-2286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1200" kern="1200" baseline="0">
          <a:solidFill>
            <a:schemeClr val="tx1"/>
          </a:solidFill>
          <a:latin typeface="Tahoma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elebusby.tumblr.com/post/26913184737/thinking-about-designing-rna-seq-experiments-to" TargetMode="External"/><Relationship Id="rId7" Type="http://schemas.openxmlformats.org/officeDocument/2006/relationships/hyperlink" Target="https://doi.org/10.1093/bioinformatics/btp69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bioconductor.org/packages/release/bioc/vignettes/edgeR/inst/doc/edgeRUsersGuide.pdf" TargetMode="External"/><Relationship Id="rId5" Type="http://schemas.openxmlformats.org/officeDocument/2006/relationships/hyperlink" Target="about:blank" TargetMode="External"/><Relationship Id="rId4" Type="http://schemas.openxmlformats.org/officeDocument/2006/relationships/hyperlink" Target="https://bioconductor.org/packages/release/workflows/vignettes/rnaseqGene/inst/doc/rnaseqGen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010" y="2468720"/>
            <a:ext cx="7217979" cy="884080"/>
          </a:xfrm>
        </p:spPr>
        <p:txBody>
          <a:bodyPr/>
          <a:lstStyle/>
          <a:p>
            <a:r>
              <a:rPr lang="en-US" dirty="0"/>
              <a:t>Brief introduction to (short) read sequence analysis using RNA-Seq as an 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7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(RNA) sequence data looks like this</a:t>
            </a:r>
          </a:p>
        </p:txBody>
      </p:sp>
      <p:pic>
        <p:nvPicPr>
          <p:cNvPr id="3" name="Picture 2" descr="il6.close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6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8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or like this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0383"/>
          <a:stretch/>
        </p:blipFill>
        <p:spPr>
          <a:xfrm>
            <a:off x="1335995" y="1979666"/>
            <a:ext cx="6985000" cy="28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4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Many ways to get there – Library Preparation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E3EB7362-AC99-574E-9104-9ED477E9395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2"/>
          <a:srcRect r="52792"/>
          <a:stretch>
            <a:fillRect/>
          </a:stretch>
        </p:blipFill>
        <p:spPr bwMode="auto">
          <a:xfrm>
            <a:off x="4800600" y="1732557"/>
            <a:ext cx="3627437" cy="3457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5542557"/>
            <a:ext cx="1843087" cy="766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/>
          <p:cNvGrpSpPr/>
          <p:nvPr/>
        </p:nvGrpSpPr>
        <p:grpSpPr>
          <a:xfrm>
            <a:off x="1231180" y="1896939"/>
            <a:ext cx="902420" cy="902418"/>
            <a:chOff x="545380" y="1371600"/>
            <a:chExt cx="902420" cy="902418"/>
          </a:xfrm>
        </p:grpSpPr>
        <p:sp>
          <p:nvSpPr>
            <p:cNvPr id="13" name="Oval 12"/>
            <p:cNvSpPr/>
            <p:nvPr/>
          </p:nvSpPr>
          <p:spPr bwMode="auto">
            <a:xfrm>
              <a:off x="838200" y="1676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054820" y="1447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1143000" y="175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762000" y="1371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621580" y="1905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45380" y="160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930700" y="1969218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50180" y="2658939"/>
            <a:ext cx="902420" cy="902418"/>
            <a:chOff x="545380" y="1371600"/>
            <a:chExt cx="902420" cy="902418"/>
          </a:xfrm>
        </p:grpSpPr>
        <p:sp>
          <p:nvSpPr>
            <p:cNvPr id="21" name="Oval 20"/>
            <p:cNvSpPr/>
            <p:nvPr/>
          </p:nvSpPr>
          <p:spPr bwMode="auto">
            <a:xfrm>
              <a:off x="838200" y="1676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1054820" y="1447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143000" y="1752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62000" y="1371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621580" y="19050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545380" y="1600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930700" y="1969218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Geneva" pitchFamily="-65" charset="0"/>
                <a:cs typeface="Geneva" pitchFamily="-65" charset="0"/>
              </a:endParaRPr>
            </a:p>
          </p:txBody>
        </p:sp>
      </p:grpSp>
      <p:sp>
        <p:nvSpPr>
          <p:cNvPr id="28" name="Freeform 27"/>
          <p:cNvSpPr/>
          <p:nvPr/>
        </p:nvSpPr>
        <p:spPr bwMode="auto">
          <a:xfrm>
            <a:off x="1923341" y="2896277"/>
            <a:ext cx="2724859" cy="1323310"/>
          </a:xfrm>
          <a:custGeom>
            <a:avLst/>
            <a:gdLst>
              <a:gd name="connsiteX0" fmla="*/ 0 w 2724859"/>
              <a:gd name="connsiteY0" fmla="*/ 0 h 1323310"/>
              <a:gd name="connsiteX1" fmla="*/ 739781 w 2724859"/>
              <a:gd name="connsiteY1" fmla="*/ 1245227 h 1323310"/>
              <a:gd name="connsiteX2" fmla="*/ 2724859 w 2724859"/>
              <a:gd name="connsiteY2" fmla="*/ 468501 h 13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859" h="1323310">
                <a:moveTo>
                  <a:pt x="0" y="0"/>
                </a:moveTo>
                <a:cubicBezTo>
                  <a:pt x="142819" y="583572"/>
                  <a:pt x="285638" y="1167144"/>
                  <a:pt x="739781" y="1245227"/>
                </a:cubicBezTo>
                <a:cubicBezTo>
                  <a:pt x="1193924" y="1323310"/>
                  <a:pt x="1999463" y="715081"/>
                  <a:pt x="2724859" y="468501"/>
                </a:cubicBezTo>
              </a:path>
            </a:pathLst>
          </a:custGeom>
          <a:noFill/>
          <a:ln w="317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stealth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Geneva" pitchFamily="-65" charset="0"/>
              <a:cs typeface="Genev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0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Library Preparation – removing unwanted species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2"/>
          </p:nvPr>
        </p:nvSpPr>
        <p:spPr>
          <a:xfrm>
            <a:off x="457200" y="2196554"/>
            <a:ext cx="4040188" cy="3951288"/>
          </a:xfrm>
        </p:spPr>
        <p:txBody>
          <a:bodyPr>
            <a:normAutofit lnSpcReduction="10000"/>
          </a:bodyPr>
          <a:lstStyle/>
          <a:p>
            <a:pPr algn="just"/>
            <a:endParaRPr lang="en-US" sz="2000" dirty="0">
              <a:solidFill>
                <a:srgbClr val="000000"/>
              </a:solidFill>
              <a:ea typeface="Geneva" charset="0"/>
            </a:endParaRPr>
          </a:p>
          <a:p>
            <a:pPr algn="just"/>
            <a:endParaRPr lang="en-US" sz="2000" dirty="0">
              <a:solidFill>
                <a:srgbClr val="000000"/>
              </a:solidFill>
              <a:ea typeface="Geneva" charset="0"/>
            </a:endParaRPr>
          </a:p>
          <a:p>
            <a:pPr algn="just"/>
            <a:endParaRPr lang="en-US" sz="2000" dirty="0">
              <a:solidFill>
                <a:srgbClr val="000000"/>
              </a:solidFill>
              <a:ea typeface="Geneva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  <a:ea typeface="Geneva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  <a:ea typeface="Geneva" charset="0"/>
            </a:endParaRPr>
          </a:p>
          <a:p>
            <a:pPr algn="just"/>
            <a:r>
              <a:rPr lang="en-US" sz="2000" dirty="0" err="1">
                <a:solidFill>
                  <a:srgbClr val="000000"/>
                </a:solidFill>
                <a:latin typeface="+mn-lt"/>
                <a:ea typeface="Geneva" charset="0"/>
              </a:rPr>
              <a:t>poly(A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Geneva" charset="0"/>
              </a:rPr>
              <a:t>+)-transcripts:</a:t>
            </a:r>
          </a:p>
          <a:p>
            <a:pPr lvl="1" algn="just"/>
            <a:r>
              <a:rPr lang="en-US" sz="2400" dirty="0">
                <a:solidFill>
                  <a:srgbClr val="000000"/>
                </a:solidFill>
                <a:latin typeface="+mn-lt"/>
                <a:ea typeface="Geneva" charset="0"/>
              </a:rPr>
              <a:t>mRNAs</a:t>
            </a:r>
          </a:p>
          <a:p>
            <a:pPr lvl="1" algn="just"/>
            <a:r>
              <a:rPr lang="en-US" sz="2000" dirty="0">
                <a:solidFill>
                  <a:srgbClr val="000000"/>
                </a:solidFill>
                <a:latin typeface="+mn-lt"/>
                <a:ea typeface="Geneva" charset="0"/>
              </a:rPr>
              <a:t>immature microRNAs</a:t>
            </a:r>
          </a:p>
          <a:p>
            <a:pPr lvl="1" algn="just"/>
            <a:r>
              <a:rPr lang="en-US" sz="2000" dirty="0" err="1">
                <a:solidFill>
                  <a:srgbClr val="000000"/>
                </a:solidFill>
                <a:latin typeface="+mn-lt"/>
                <a:ea typeface="Geneva" charset="0"/>
              </a:rPr>
              <a:t>snoRNAs</a:t>
            </a:r>
            <a:endParaRPr lang="en-US" sz="2000" dirty="0">
              <a:solidFill>
                <a:srgbClr val="000000"/>
              </a:solidFill>
              <a:latin typeface="+mn-lt"/>
              <a:ea typeface="Geneva" charset="0"/>
            </a:endParaRPr>
          </a:p>
          <a:p>
            <a:pPr lvl="1" algn="just"/>
            <a:endParaRPr lang="en-US" sz="2000" dirty="0">
              <a:solidFill>
                <a:srgbClr val="000000"/>
              </a:solidFill>
              <a:ea typeface="Geneva" charset="0"/>
            </a:endParaRPr>
          </a:p>
          <a:p>
            <a:pPr>
              <a:buNone/>
            </a:pPr>
            <a:endParaRPr lang="en-US" sz="280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5025" y="2196554"/>
            <a:ext cx="4041775" cy="3951288"/>
          </a:xfrm>
        </p:spPr>
        <p:txBody>
          <a:bodyPr>
            <a:normAutofit fontScale="92500" lnSpcReduction="20000"/>
          </a:bodyPr>
          <a:lstStyle/>
          <a:p>
            <a:pPr algn="just"/>
            <a:endParaRPr lang="en-US" sz="2200" dirty="0">
              <a:solidFill>
                <a:srgbClr val="000000"/>
              </a:solidFill>
              <a:ea typeface="Geneva" charset="0"/>
            </a:endParaRPr>
          </a:p>
          <a:p>
            <a:pPr algn="just"/>
            <a:endParaRPr lang="en-US" sz="2200" dirty="0">
              <a:solidFill>
                <a:srgbClr val="000000"/>
              </a:solidFill>
              <a:ea typeface="Geneva" charset="0"/>
            </a:endParaRPr>
          </a:p>
          <a:p>
            <a:pPr algn="just"/>
            <a:endParaRPr lang="en-US" sz="2200" dirty="0">
              <a:solidFill>
                <a:srgbClr val="000000"/>
              </a:solidFill>
              <a:ea typeface="Geneva" charset="0"/>
            </a:endParaRPr>
          </a:p>
          <a:p>
            <a:pPr algn="just"/>
            <a:endParaRPr lang="en-US" sz="2200" dirty="0">
              <a:solidFill>
                <a:srgbClr val="000000"/>
              </a:solidFill>
              <a:ea typeface="Geneva" charset="0"/>
            </a:endParaRPr>
          </a:p>
          <a:p>
            <a:pPr algn="just"/>
            <a:endParaRPr lang="en-US" sz="2200" dirty="0">
              <a:solidFill>
                <a:srgbClr val="000000"/>
              </a:solidFill>
              <a:ea typeface="Geneva" charset="0"/>
            </a:endParaRPr>
          </a:p>
          <a:p>
            <a:pPr algn="just"/>
            <a:r>
              <a:rPr lang="en-US" sz="2200" dirty="0">
                <a:solidFill>
                  <a:srgbClr val="000000"/>
                </a:solidFill>
                <a:latin typeface="+mn-lt"/>
                <a:ea typeface="Geneva" charset="0"/>
              </a:rPr>
              <a:t>non poly(A+)-transcripts:</a:t>
            </a:r>
          </a:p>
          <a:p>
            <a:pPr lvl="1" algn="just"/>
            <a:r>
              <a:rPr lang="en-US" sz="2200" dirty="0">
                <a:solidFill>
                  <a:srgbClr val="000000"/>
                </a:solidFill>
                <a:latin typeface="+mn-lt"/>
                <a:ea typeface="Geneva" charset="0"/>
              </a:rPr>
              <a:t>mRNAs</a:t>
            </a:r>
          </a:p>
          <a:p>
            <a:pPr lvl="1" algn="just"/>
            <a:r>
              <a:rPr lang="en-US" sz="2200" dirty="0">
                <a:solidFill>
                  <a:srgbClr val="000000"/>
                </a:solidFill>
                <a:latin typeface="+mn-lt"/>
                <a:ea typeface="Geneva" charset="0"/>
              </a:rPr>
              <a:t>histone mRNAs </a:t>
            </a:r>
          </a:p>
          <a:p>
            <a:pPr lvl="1" algn="just"/>
            <a:r>
              <a:rPr lang="en-US" sz="2200" dirty="0" err="1">
                <a:solidFill>
                  <a:srgbClr val="000000"/>
                </a:solidFill>
                <a:latin typeface="+mn-lt"/>
                <a:ea typeface="Geneva" charset="0"/>
              </a:rPr>
              <a:t>tRNAs</a:t>
            </a:r>
            <a:endParaRPr lang="en-US" sz="2200" dirty="0">
              <a:solidFill>
                <a:srgbClr val="000000"/>
              </a:solidFill>
              <a:latin typeface="+mn-lt"/>
              <a:ea typeface="Geneva" charset="0"/>
            </a:endParaRPr>
          </a:p>
          <a:p>
            <a:pPr lvl="1" algn="just"/>
            <a:r>
              <a:rPr lang="en-US" sz="2200" dirty="0">
                <a:solidFill>
                  <a:srgbClr val="000000"/>
                </a:solidFill>
                <a:latin typeface="+mn-lt"/>
                <a:ea typeface="Geneva" charset="0"/>
              </a:rPr>
              <a:t>other small RNAs</a:t>
            </a:r>
          </a:p>
        </p:txBody>
      </p:sp>
      <p:sp>
        <p:nvSpPr>
          <p:cNvPr id="2048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</p:spPr>
        <p:txBody>
          <a:bodyPr vert="horz" rtlCol="0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052EE2B6-7679-8A44-8E9A-6D5FD3E22633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"/>
          </p:nvPr>
        </p:nvSpPr>
        <p:spPr>
          <a:xfrm>
            <a:off x="457200" y="1556792"/>
            <a:ext cx="4040188" cy="639762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+mn-lt"/>
              </a:rPr>
              <a:t>polyA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selection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>
          <a:xfrm>
            <a:off x="4645025" y="1556792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>
                <a:solidFill>
                  <a:srgbClr val="000000"/>
                </a:solidFill>
                <a:latin typeface="+mn-lt"/>
              </a:rPr>
              <a:t>ribominus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selection</a:t>
            </a:r>
          </a:p>
        </p:txBody>
      </p:sp>
      <p:pic>
        <p:nvPicPr>
          <p:cNvPr id="20487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391" y="6093296"/>
            <a:ext cx="1843087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8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1860" y="2243808"/>
            <a:ext cx="3962400" cy="178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0388" y="2257147"/>
            <a:ext cx="4067265" cy="177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256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Library Preparation -- fragmentation</a:t>
            </a:r>
          </a:p>
        </p:txBody>
      </p:sp>
      <p:sp>
        <p:nvSpPr>
          <p:cNvPr id="2150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E3EB7362-AC99-574E-9104-9ED477E9395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21510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050" y="2133600"/>
            <a:ext cx="6838950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897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Library Preparation – Making cDNA</a:t>
            </a:r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E3EB7362-AC99-574E-9104-9ED477E9395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22534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16113"/>
            <a:ext cx="8153400" cy="302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101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Library Preparation – </a:t>
            </a:r>
            <a:r>
              <a:rPr lang="en-US" dirty="0" err="1"/>
              <a:t>Unstranded</a:t>
            </a:r>
            <a:r>
              <a:rPr lang="en-US" dirty="0"/>
              <a:t> vs Stranded</a:t>
            </a:r>
          </a:p>
        </p:txBody>
      </p:sp>
      <p:sp>
        <p:nvSpPr>
          <p:cNvPr id="235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E3EB7362-AC99-574E-9104-9ED477E9395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23558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92263"/>
            <a:ext cx="8153400" cy="381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155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Library Preparation – Strand specific</a:t>
            </a:r>
          </a:p>
        </p:txBody>
      </p:sp>
      <p:sp>
        <p:nvSpPr>
          <p:cNvPr id="2458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E3EB7362-AC99-574E-9104-9ED477E9395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2458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16075"/>
            <a:ext cx="8153400" cy="365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0" y="658003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latin typeface="HelveticaNeueLT Pro 43 LtEx"/>
                <a:cs typeface="HelveticaNeueLT Pro 43 LtEx"/>
              </a:rPr>
              <a:t>Parkhomchuk</a:t>
            </a:r>
            <a:r>
              <a:rPr lang="en-US" sz="1400" dirty="0">
                <a:latin typeface="HelveticaNeueLT Pro 43 LtEx"/>
                <a:cs typeface="HelveticaNeueLT Pro 43 LtEx"/>
              </a:rPr>
              <a:t>, D., et al. (2009), Nucleic Acids Res, 37 (18), e123.</a:t>
            </a:r>
          </a:p>
        </p:txBody>
      </p:sp>
    </p:spTree>
    <p:extLst>
      <p:ext uri="{BB962C8B-B14F-4D97-AF65-F5344CB8AC3E}">
        <p14:creationId xmlns:p14="http://schemas.microsoft.com/office/powerpoint/2010/main" val="426228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Library Preparation – Final steps have consequences</a:t>
            </a:r>
            <a:endParaRPr lang="en-US" b="1" dirty="0">
              <a:solidFill>
                <a:srgbClr val="72AD46"/>
              </a:solidFill>
              <a:latin typeface="HelveticaNeueLT Pro 45 Lt" charset="0"/>
              <a:ea typeface="ＭＳ Ｐゴシック" charset="-128"/>
            </a:endParaRPr>
          </a:p>
        </p:txBody>
      </p:sp>
      <p:sp>
        <p:nvSpPr>
          <p:cNvPr id="97" name="Slide Number Placeholder 9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2BFBDA15-FF4D-9643-93C8-BDCA7A6A6E3E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cxnSp>
        <p:nvCxnSpPr>
          <p:cNvPr id="37895" name="Straight Connector 14"/>
          <p:cNvCxnSpPr>
            <a:cxnSpLocks noChangeShapeType="1"/>
          </p:cNvCxnSpPr>
          <p:nvPr/>
        </p:nvCxnSpPr>
        <p:spPr bwMode="auto">
          <a:xfrm>
            <a:off x="6494463" y="1671638"/>
            <a:ext cx="158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908" name="Straight Connector 90"/>
          <p:cNvCxnSpPr>
            <a:cxnSpLocks noChangeShapeType="1"/>
          </p:cNvCxnSpPr>
          <p:nvPr/>
        </p:nvCxnSpPr>
        <p:spPr bwMode="auto">
          <a:xfrm rot="5400000" flipH="1" flipV="1">
            <a:off x="3581400" y="4089400"/>
            <a:ext cx="15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60" name="Group 59"/>
          <p:cNvGrpSpPr/>
          <p:nvPr/>
        </p:nvGrpSpPr>
        <p:grpSpPr>
          <a:xfrm>
            <a:off x="3470275" y="3209130"/>
            <a:ext cx="822325" cy="80962"/>
            <a:chOff x="4968875" y="3254375"/>
            <a:chExt cx="822325" cy="80962"/>
          </a:xfrm>
        </p:grpSpPr>
        <p:cxnSp>
          <p:nvCxnSpPr>
            <p:cNvPr id="37925" name="Straight Connector 111"/>
            <p:cNvCxnSpPr>
              <a:cxnSpLocks noChangeShapeType="1"/>
            </p:cNvCxnSpPr>
            <p:nvPr/>
          </p:nvCxnSpPr>
          <p:spPr bwMode="auto">
            <a:xfrm>
              <a:off x="5104487" y="3254375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26" name="Straight Connector 112"/>
            <p:cNvCxnSpPr>
              <a:cxnSpLocks noChangeShapeType="1"/>
            </p:cNvCxnSpPr>
            <p:nvPr/>
          </p:nvCxnSpPr>
          <p:spPr bwMode="auto">
            <a:xfrm>
              <a:off x="5104487" y="3332161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27" name="Straight Connector 113"/>
            <p:cNvCxnSpPr>
              <a:cxnSpLocks noChangeShapeType="1"/>
            </p:cNvCxnSpPr>
            <p:nvPr/>
          </p:nvCxnSpPr>
          <p:spPr bwMode="auto">
            <a:xfrm rot="10800000" flipV="1">
              <a:off x="4968875" y="3254375"/>
              <a:ext cx="135613" cy="3176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28" name="Straight Connector 114"/>
            <p:cNvCxnSpPr>
              <a:cxnSpLocks noChangeShapeType="1"/>
            </p:cNvCxnSpPr>
            <p:nvPr/>
          </p:nvCxnSpPr>
          <p:spPr bwMode="auto">
            <a:xfrm rot="10800000">
              <a:off x="4968875" y="3330573"/>
              <a:ext cx="135613" cy="1588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29" name="Straight Connector 115"/>
            <p:cNvCxnSpPr>
              <a:cxnSpLocks noChangeShapeType="1"/>
            </p:cNvCxnSpPr>
            <p:nvPr/>
          </p:nvCxnSpPr>
          <p:spPr bwMode="auto">
            <a:xfrm flipV="1">
              <a:off x="5613163" y="3254375"/>
              <a:ext cx="178037" cy="3177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30" name="Straight Connector 116"/>
            <p:cNvCxnSpPr>
              <a:cxnSpLocks noChangeShapeType="1"/>
            </p:cNvCxnSpPr>
            <p:nvPr/>
          </p:nvCxnSpPr>
          <p:spPr bwMode="auto">
            <a:xfrm>
              <a:off x="5613163" y="3333749"/>
              <a:ext cx="178037" cy="1588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912" name="TextBox 117"/>
          <p:cNvSpPr txBox="1">
            <a:spLocks noChangeArrowheads="1"/>
          </p:cNvSpPr>
          <p:nvPr/>
        </p:nvSpPr>
        <p:spPr bwMode="auto">
          <a:xfrm>
            <a:off x="533401" y="2895600"/>
            <a:ext cx="1841500" cy="70788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HelveticaNeueLT Pro 43 LtEx"/>
                <a:cs typeface="HelveticaNeueLT Pro 43 LtEx"/>
              </a:rPr>
              <a:t>cDNA</a:t>
            </a:r>
            <a:r>
              <a:rPr lang="en-US" sz="2000" dirty="0">
                <a:latin typeface="HelveticaNeueLT Pro 43 LtEx"/>
                <a:cs typeface="HelveticaNeueLT Pro 43 LtEx"/>
              </a:rPr>
              <a:t> with adaptors</a:t>
            </a:r>
          </a:p>
        </p:txBody>
      </p:sp>
      <p:sp>
        <p:nvSpPr>
          <p:cNvPr id="37913" name="TextBox 120"/>
          <p:cNvSpPr txBox="1">
            <a:spLocks noChangeArrowheads="1"/>
          </p:cNvSpPr>
          <p:nvPr/>
        </p:nvSpPr>
        <p:spPr bwMode="auto">
          <a:xfrm>
            <a:off x="3365052" y="4387978"/>
            <a:ext cx="2327275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HelveticaNeueLT Pro 43 LtEx"/>
                <a:cs typeface="HelveticaNeueLT Pro 43 LtEx"/>
              </a:rPr>
              <a:t>Size selection</a:t>
            </a:r>
          </a:p>
        </p:txBody>
      </p:sp>
      <p:sp>
        <p:nvSpPr>
          <p:cNvPr id="37914" name="TextBox 123"/>
          <p:cNvSpPr txBox="1">
            <a:spLocks noChangeArrowheads="1"/>
          </p:cNvSpPr>
          <p:nvPr/>
        </p:nvSpPr>
        <p:spPr bwMode="auto">
          <a:xfrm>
            <a:off x="2973210" y="5632450"/>
            <a:ext cx="3110958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HelveticaNeueLT Pro 43 LtEx"/>
                <a:cs typeface="HelveticaNeueLT Pro 43 LtEx"/>
              </a:rPr>
              <a:t>PCR amplification</a:t>
            </a:r>
          </a:p>
        </p:txBody>
      </p:sp>
      <p:cxnSp>
        <p:nvCxnSpPr>
          <p:cNvPr id="37916" name="Straight Arrow Connector 130"/>
          <p:cNvCxnSpPr>
            <a:cxnSpLocks noChangeShapeType="1"/>
          </p:cNvCxnSpPr>
          <p:nvPr/>
        </p:nvCxnSpPr>
        <p:spPr bwMode="auto">
          <a:xfrm rot="5400000">
            <a:off x="4291015" y="3827463"/>
            <a:ext cx="493714" cy="158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920" name="Straight Connector 30"/>
          <p:cNvCxnSpPr>
            <a:cxnSpLocks noChangeShapeType="1"/>
          </p:cNvCxnSpPr>
          <p:nvPr/>
        </p:nvCxnSpPr>
        <p:spPr bwMode="auto">
          <a:xfrm>
            <a:off x="2798762" y="2117726"/>
            <a:ext cx="508000" cy="158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921" name="Straight Connector 30"/>
          <p:cNvCxnSpPr>
            <a:cxnSpLocks noChangeShapeType="1"/>
          </p:cNvCxnSpPr>
          <p:nvPr/>
        </p:nvCxnSpPr>
        <p:spPr bwMode="auto">
          <a:xfrm>
            <a:off x="4292600" y="2124075"/>
            <a:ext cx="508000" cy="15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922" name="Straight Connector 30"/>
          <p:cNvCxnSpPr>
            <a:cxnSpLocks noChangeShapeType="1"/>
          </p:cNvCxnSpPr>
          <p:nvPr/>
        </p:nvCxnSpPr>
        <p:spPr bwMode="auto">
          <a:xfrm>
            <a:off x="3530600" y="2119314"/>
            <a:ext cx="508000" cy="15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923" name="Straight Arrow Connector 72"/>
          <p:cNvCxnSpPr>
            <a:cxnSpLocks noChangeShapeType="1"/>
          </p:cNvCxnSpPr>
          <p:nvPr/>
        </p:nvCxnSpPr>
        <p:spPr bwMode="auto">
          <a:xfrm rot="16200000" flipH="1">
            <a:off x="4310065" y="2666998"/>
            <a:ext cx="456409" cy="79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7924" name="TextBox 38"/>
          <p:cNvSpPr txBox="1">
            <a:spLocks noChangeArrowheads="1"/>
          </p:cNvSpPr>
          <p:nvPr/>
        </p:nvSpPr>
        <p:spPr bwMode="auto">
          <a:xfrm>
            <a:off x="533400" y="1673225"/>
            <a:ext cx="1841500" cy="70788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HelveticaNeueLT Pro 43 LtEx"/>
                <a:cs typeface="HelveticaNeueLT Pro 43 LtEx"/>
              </a:rPr>
              <a:t>Fragmented </a:t>
            </a:r>
            <a:r>
              <a:rPr lang="en-US" sz="2000" dirty="0" err="1">
                <a:latin typeface="HelveticaNeueLT Pro 43 LtEx"/>
                <a:cs typeface="HelveticaNeueLT Pro 43 LtEx"/>
              </a:rPr>
              <a:t>cDNA</a:t>
            </a:r>
            <a:endParaRPr lang="en-US" sz="2000" dirty="0">
              <a:latin typeface="HelveticaNeueLT Pro 43 LtEx"/>
              <a:cs typeface="HelveticaNeueLT Pro 43 LtEx"/>
            </a:endParaRPr>
          </a:p>
        </p:txBody>
      </p:sp>
      <p:cxnSp>
        <p:nvCxnSpPr>
          <p:cNvPr id="55" name="Straight Connector 30"/>
          <p:cNvCxnSpPr>
            <a:cxnSpLocks noChangeShapeType="1"/>
          </p:cNvCxnSpPr>
          <p:nvPr/>
        </p:nvCxnSpPr>
        <p:spPr bwMode="auto">
          <a:xfrm>
            <a:off x="4978400" y="2136775"/>
            <a:ext cx="508000" cy="15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30"/>
          <p:cNvCxnSpPr>
            <a:cxnSpLocks noChangeShapeType="1"/>
          </p:cNvCxnSpPr>
          <p:nvPr/>
        </p:nvCxnSpPr>
        <p:spPr bwMode="auto">
          <a:xfrm>
            <a:off x="5740400" y="2138362"/>
            <a:ext cx="508000" cy="15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30"/>
          <p:cNvCxnSpPr>
            <a:cxnSpLocks noChangeShapeType="1"/>
          </p:cNvCxnSpPr>
          <p:nvPr/>
        </p:nvCxnSpPr>
        <p:spPr bwMode="auto">
          <a:xfrm>
            <a:off x="6502400" y="2139949"/>
            <a:ext cx="508000" cy="15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372912" y="3217071"/>
            <a:ext cx="822325" cy="80962"/>
            <a:chOff x="4968875" y="3254375"/>
            <a:chExt cx="822325" cy="80962"/>
          </a:xfrm>
        </p:grpSpPr>
        <p:cxnSp>
          <p:nvCxnSpPr>
            <p:cNvPr id="62" name="Straight Connector 111"/>
            <p:cNvCxnSpPr>
              <a:cxnSpLocks noChangeShapeType="1"/>
            </p:cNvCxnSpPr>
            <p:nvPr/>
          </p:nvCxnSpPr>
          <p:spPr bwMode="auto">
            <a:xfrm>
              <a:off x="5104487" y="3254375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Straight Connector 112"/>
            <p:cNvCxnSpPr>
              <a:cxnSpLocks noChangeShapeType="1"/>
            </p:cNvCxnSpPr>
            <p:nvPr/>
          </p:nvCxnSpPr>
          <p:spPr bwMode="auto">
            <a:xfrm>
              <a:off x="5104487" y="3332161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Straight Connector 113"/>
            <p:cNvCxnSpPr>
              <a:cxnSpLocks noChangeShapeType="1"/>
            </p:cNvCxnSpPr>
            <p:nvPr/>
          </p:nvCxnSpPr>
          <p:spPr bwMode="auto">
            <a:xfrm rot="10800000" flipV="1">
              <a:off x="4968875" y="3254375"/>
              <a:ext cx="135613" cy="3176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Straight Connector 114"/>
            <p:cNvCxnSpPr>
              <a:cxnSpLocks noChangeShapeType="1"/>
            </p:cNvCxnSpPr>
            <p:nvPr/>
          </p:nvCxnSpPr>
          <p:spPr bwMode="auto">
            <a:xfrm rot="10800000">
              <a:off x="4968875" y="3330573"/>
              <a:ext cx="135613" cy="1588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Straight Connector 115"/>
            <p:cNvCxnSpPr>
              <a:cxnSpLocks noChangeShapeType="1"/>
            </p:cNvCxnSpPr>
            <p:nvPr/>
          </p:nvCxnSpPr>
          <p:spPr bwMode="auto">
            <a:xfrm flipV="1">
              <a:off x="5613163" y="3254375"/>
              <a:ext cx="178037" cy="3177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Straight Connector 116"/>
            <p:cNvCxnSpPr>
              <a:cxnSpLocks noChangeShapeType="1"/>
            </p:cNvCxnSpPr>
            <p:nvPr/>
          </p:nvCxnSpPr>
          <p:spPr bwMode="auto">
            <a:xfrm>
              <a:off x="5613163" y="3333749"/>
              <a:ext cx="178037" cy="1588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" name="Group 67"/>
          <p:cNvGrpSpPr/>
          <p:nvPr/>
        </p:nvGrpSpPr>
        <p:grpSpPr>
          <a:xfrm>
            <a:off x="5273675" y="3220248"/>
            <a:ext cx="822325" cy="80962"/>
            <a:chOff x="4968875" y="3254375"/>
            <a:chExt cx="822325" cy="80962"/>
          </a:xfrm>
        </p:grpSpPr>
        <p:cxnSp>
          <p:nvCxnSpPr>
            <p:cNvPr id="69" name="Straight Connector 111"/>
            <p:cNvCxnSpPr>
              <a:cxnSpLocks noChangeShapeType="1"/>
            </p:cNvCxnSpPr>
            <p:nvPr/>
          </p:nvCxnSpPr>
          <p:spPr bwMode="auto">
            <a:xfrm>
              <a:off x="5104487" y="3254375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Straight Connector 112"/>
            <p:cNvCxnSpPr>
              <a:cxnSpLocks noChangeShapeType="1"/>
            </p:cNvCxnSpPr>
            <p:nvPr/>
          </p:nvCxnSpPr>
          <p:spPr bwMode="auto">
            <a:xfrm>
              <a:off x="5104487" y="3332161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Straight Connector 113"/>
            <p:cNvCxnSpPr>
              <a:cxnSpLocks noChangeShapeType="1"/>
            </p:cNvCxnSpPr>
            <p:nvPr/>
          </p:nvCxnSpPr>
          <p:spPr bwMode="auto">
            <a:xfrm rot="10800000" flipV="1">
              <a:off x="4968875" y="3254375"/>
              <a:ext cx="135613" cy="3176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Straight Connector 114"/>
            <p:cNvCxnSpPr>
              <a:cxnSpLocks noChangeShapeType="1"/>
            </p:cNvCxnSpPr>
            <p:nvPr/>
          </p:nvCxnSpPr>
          <p:spPr bwMode="auto">
            <a:xfrm rot="10800000">
              <a:off x="4968875" y="3330573"/>
              <a:ext cx="135613" cy="1588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Straight Connector 115"/>
            <p:cNvCxnSpPr>
              <a:cxnSpLocks noChangeShapeType="1"/>
            </p:cNvCxnSpPr>
            <p:nvPr/>
          </p:nvCxnSpPr>
          <p:spPr bwMode="auto">
            <a:xfrm flipV="1">
              <a:off x="5613163" y="3254375"/>
              <a:ext cx="178037" cy="3177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Straight Connector 116"/>
            <p:cNvCxnSpPr>
              <a:cxnSpLocks noChangeShapeType="1"/>
            </p:cNvCxnSpPr>
            <p:nvPr/>
          </p:nvCxnSpPr>
          <p:spPr bwMode="auto">
            <a:xfrm>
              <a:off x="5613163" y="3333749"/>
              <a:ext cx="178037" cy="1588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" name="Group 74"/>
          <p:cNvGrpSpPr/>
          <p:nvPr/>
        </p:nvGrpSpPr>
        <p:grpSpPr>
          <a:xfrm>
            <a:off x="6151085" y="3215482"/>
            <a:ext cx="822325" cy="80962"/>
            <a:chOff x="4968875" y="3254375"/>
            <a:chExt cx="822325" cy="80962"/>
          </a:xfrm>
        </p:grpSpPr>
        <p:cxnSp>
          <p:nvCxnSpPr>
            <p:cNvPr id="76" name="Straight Connector 111"/>
            <p:cNvCxnSpPr>
              <a:cxnSpLocks noChangeShapeType="1"/>
            </p:cNvCxnSpPr>
            <p:nvPr/>
          </p:nvCxnSpPr>
          <p:spPr bwMode="auto">
            <a:xfrm>
              <a:off x="5104487" y="3254375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Straight Connector 112"/>
            <p:cNvCxnSpPr>
              <a:cxnSpLocks noChangeShapeType="1"/>
            </p:cNvCxnSpPr>
            <p:nvPr/>
          </p:nvCxnSpPr>
          <p:spPr bwMode="auto">
            <a:xfrm>
              <a:off x="5104487" y="3332161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Straight Connector 113"/>
            <p:cNvCxnSpPr>
              <a:cxnSpLocks noChangeShapeType="1"/>
            </p:cNvCxnSpPr>
            <p:nvPr/>
          </p:nvCxnSpPr>
          <p:spPr bwMode="auto">
            <a:xfrm rot="10800000" flipV="1">
              <a:off x="4968875" y="3254375"/>
              <a:ext cx="135613" cy="3176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Straight Connector 114"/>
            <p:cNvCxnSpPr>
              <a:cxnSpLocks noChangeShapeType="1"/>
            </p:cNvCxnSpPr>
            <p:nvPr/>
          </p:nvCxnSpPr>
          <p:spPr bwMode="auto">
            <a:xfrm rot="10800000">
              <a:off x="4968875" y="3330573"/>
              <a:ext cx="135613" cy="1588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Straight Connector 115"/>
            <p:cNvCxnSpPr>
              <a:cxnSpLocks noChangeShapeType="1"/>
            </p:cNvCxnSpPr>
            <p:nvPr/>
          </p:nvCxnSpPr>
          <p:spPr bwMode="auto">
            <a:xfrm flipV="1">
              <a:off x="5613163" y="3254375"/>
              <a:ext cx="178037" cy="3177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Straight Connector 116"/>
            <p:cNvCxnSpPr>
              <a:cxnSpLocks noChangeShapeType="1"/>
            </p:cNvCxnSpPr>
            <p:nvPr/>
          </p:nvCxnSpPr>
          <p:spPr bwMode="auto">
            <a:xfrm>
              <a:off x="5613163" y="3333749"/>
              <a:ext cx="178037" cy="1588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" name="Group 81"/>
          <p:cNvGrpSpPr/>
          <p:nvPr/>
        </p:nvGrpSpPr>
        <p:grpSpPr>
          <a:xfrm>
            <a:off x="7010400" y="3223425"/>
            <a:ext cx="822325" cy="80962"/>
            <a:chOff x="4968875" y="3254375"/>
            <a:chExt cx="822325" cy="80962"/>
          </a:xfrm>
        </p:grpSpPr>
        <p:cxnSp>
          <p:nvCxnSpPr>
            <p:cNvPr id="83" name="Straight Connector 111"/>
            <p:cNvCxnSpPr>
              <a:cxnSpLocks noChangeShapeType="1"/>
            </p:cNvCxnSpPr>
            <p:nvPr/>
          </p:nvCxnSpPr>
          <p:spPr bwMode="auto">
            <a:xfrm>
              <a:off x="5104487" y="3254375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Straight Connector 112"/>
            <p:cNvCxnSpPr>
              <a:cxnSpLocks noChangeShapeType="1"/>
            </p:cNvCxnSpPr>
            <p:nvPr/>
          </p:nvCxnSpPr>
          <p:spPr bwMode="auto">
            <a:xfrm>
              <a:off x="5104487" y="3332161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Straight Connector 113"/>
            <p:cNvCxnSpPr>
              <a:cxnSpLocks noChangeShapeType="1"/>
            </p:cNvCxnSpPr>
            <p:nvPr/>
          </p:nvCxnSpPr>
          <p:spPr bwMode="auto">
            <a:xfrm rot="10800000" flipV="1">
              <a:off x="4968875" y="3254375"/>
              <a:ext cx="135613" cy="3176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Straight Connector 114"/>
            <p:cNvCxnSpPr>
              <a:cxnSpLocks noChangeShapeType="1"/>
            </p:cNvCxnSpPr>
            <p:nvPr/>
          </p:nvCxnSpPr>
          <p:spPr bwMode="auto">
            <a:xfrm rot="10800000">
              <a:off x="4968875" y="3330573"/>
              <a:ext cx="135613" cy="1588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Straight Connector 115"/>
            <p:cNvCxnSpPr>
              <a:cxnSpLocks noChangeShapeType="1"/>
            </p:cNvCxnSpPr>
            <p:nvPr/>
          </p:nvCxnSpPr>
          <p:spPr bwMode="auto">
            <a:xfrm flipV="1">
              <a:off x="5613163" y="3254375"/>
              <a:ext cx="178037" cy="3177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Straight Connector 116"/>
            <p:cNvCxnSpPr>
              <a:cxnSpLocks noChangeShapeType="1"/>
            </p:cNvCxnSpPr>
            <p:nvPr/>
          </p:nvCxnSpPr>
          <p:spPr bwMode="auto">
            <a:xfrm>
              <a:off x="5613163" y="3333749"/>
              <a:ext cx="178037" cy="1588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" name="Group 88"/>
          <p:cNvGrpSpPr/>
          <p:nvPr/>
        </p:nvGrpSpPr>
        <p:grpSpPr>
          <a:xfrm>
            <a:off x="2590800" y="3213894"/>
            <a:ext cx="822325" cy="80962"/>
            <a:chOff x="4968875" y="3254375"/>
            <a:chExt cx="822325" cy="80962"/>
          </a:xfrm>
        </p:grpSpPr>
        <p:cxnSp>
          <p:nvCxnSpPr>
            <p:cNvPr id="90" name="Straight Connector 111"/>
            <p:cNvCxnSpPr>
              <a:cxnSpLocks noChangeShapeType="1"/>
            </p:cNvCxnSpPr>
            <p:nvPr/>
          </p:nvCxnSpPr>
          <p:spPr bwMode="auto">
            <a:xfrm>
              <a:off x="5104487" y="3254375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Straight Connector 112"/>
            <p:cNvCxnSpPr>
              <a:cxnSpLocks noChangeShapeType="1"/>
            </p:cNvCxnSpPr>
            <p:nvPr/>
          </p:nvCxnSpPr>
          <p:spPr bwMode="auto">
            <a:xfrm>
              <a:off x="5104487" y="3332161"/>
              <a:ext cx="508676" cy="15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Straight Connector 113"/>
            <p:cNvCxnSpPr>
              <a:cxnSpLocks noChangeShapeType="1"/>
            </p:cNvCxnSpPr>
            <p:nvPr/>
          </p:nvCxnSpPr>
          <p:spPr bwMode="auto">
            <a:xfrm rot="10800000" flipV="1">
              <a:off x="4968875" y="3254375"/>
              <a:ext cx="135613" cy="3176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Straight Connector 114"/>
            <p:cNvCxnSpPr>
              <a:cxnSpLocks noChangeShapeType="1"/>
            </p:cNvCxnSpPr>
            <p:nvPr/>
          </p:nvCxnSpPr>
          <p:spPr bwMode="auto">
            <a:xfrm rot="10800000">
              <a:off x="4968875" y="3330573"/>
              <a:ext cx="135613" cy="1588"/>
            </a:xfrm>
            <a:prstGeom prst="lin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Straight Connector 115"/>
            <p:cNvCxnSpPr>
              <a:cxnSpLocks noChangeShapeType="1"/>
            </p:cNvCxnSpPr>
            <p:nvPr/>
          </p:nvCxnSpPr>
          <p:spPr bwMode="auto">
            <a:xfrm flipV="1">
              <a:off x="5613163" y="3254375"/>
              <a:ext cx="178037" cy="3177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Straight Connector 116"/>
            <p:cNvCxnSpPr>
              <a:cxnSpLocks noChangeShapeType="1"/>
            </p:cNvCxnSpPr>
            <p:nvPr/>
          </p:nvCxnSpPr>
          <p:spPr bwMode="auto">
            <a:xfrm>
              <a:off x="5613163" y="3333749"/>
              <a:ext cx="178037" cy="1588"/>
            </a:xfrm>
            <a:prstGeom prst="line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9" name="Straight Arrow Connector 130"/>
          <p:cNvCxnSpPr>
            <a:cxnSpLocks noChangeShapeType="1"/>
          </p:cNvCxnSpPr>
          <p:nvPr/>
        </p:nvCxnSpPr>
        <p:spPr bwMode="auto">
          <a:xfrm rot="5400000">
            <a:off x="4289427" y="5199063"/>
            <a:ext cx="493714" cy="158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3138636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a Library – paired vs single end</a:t>
            </a:r>
          </a:p>
        </p:txBody>
      </p:sp>
      <p:sp>
        <p:nvSpPr>
          <p:cNvPr id="266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E3EB7362-AC99-574E-9104-9ED477E9395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26630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" y="1447800"/>
            <a:ext cx="8158162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14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" dirty="0"/>
              <a:t>Aside: Single v Paired end sequencing</a:t>
            </a:r>
            <a:endParaRPr dirty="0"/>
          </a:p>
        </p:txBody>
      </p:sp>
      <p:graphicFrame>
        <p:nvGraphicFramePr>
          <p:cNvPr id="292" name="Google Shape;292;p30"/>
          <p:cNvGraphicFramePr/>
          <p:nvPr>
            <p:extLst>
              <p:ext uri="{D42A27DB-BD31-4B8C-83A1-F6EECF244321}">
                <p14:modId xmlns:p14="http://schemas.microsoft.com/office/powerpoint/2010/main" val="616610335"/>
              </p:ext>
            </p:extLst>
          </p:nvPr>
        </p:nvGraphicFramePr>
        <p:xfrm>
          <a:off x="381000" y="1508850"/>
          <a:ext cx="8381999" cy="3291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7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6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Application</a:t>
                      </a:r>
                      <a:endParaRPr b="1" dirty="0">
                        <a:solidFill>
                          <a:schemeClr val="l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Single or Paired End Seq?</a:t>
                      </a:r>
                      <a:endParaRPr b="1" dirty="0">
                        <a:solidFill>
                          <a:schemeClr val="l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Considerations?</a:t>
                      </a:r>
                      <a:endParaRPr b="1">
                        <a:solidFill>
                          <a:schemeClr val="l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SNP Detection</a:t>
                      </a:r>
                      <a:endParaRPr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Either</a:t>
                      </a:r>
                      <a:endParaRPr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 Coverage - better</a:t>
                      </a:r>
                      <a:endParaRPr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INDEL detection</a:t>
                      </a:r>
                      <a:endParaRPr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Paired-End</a:t>
                      </a:r>
                      <a:endParaRPr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Need structural information</a:t>
                      </a:r>
                      <a:endParaRPr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Structural Variation Detection</a:t>
                      </a:r>
                      <a:endParaRPr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Paired-End</a:t>
                      </a:r>
                      <a:endParaRPr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Need structural information</a:t>
                      </a:r>
                      <a:endParaRPr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Genome Assembly</a:t>
                      </a:r>
                      <a:endParaRPr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Paired-End</a:t>
                      </a:r>
                      <a:endParaRPr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Need structural information</a:t>
                      </a:r>
                      <a:endParaRPr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RNA Seq</a:t>
                      </a:r>
                      <a:endParaRPr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Either</a:t>
                      </a:r>
                      <a:endParaRPr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Depends heavily on use-case</a:t>
                      </a:r>
                      <a:endParaRPr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9"/>
          <p:cNvGrpSpPr>
            <a:grpSpLocks/>
          </p:cNvGrpSpPr>
          <p:nvPr/>
        </p:nvGrpSpPr>
        <p:grpSpPr bwMode="auto">
          <a:xfrm>
            <a:off x="1752600" y="1800944"/>
            <a:ext cx="5468318" cy="4508376"/>
            <a:chOff x="5710312" y="2932584"/>
            <a:chExt cx="7776864" cy="6412253"/>
          </a:xfrm>
        </p:grpSpPr>
        <p:sp>
          <p:nvSpPr>
            <p:cNvPr id="27653" name="Rectángulo 15"/>
            <p:cNvSpPr>
              <a:spLocks noChangeArrowheads="1"/>
            </p:cNvSpPr>
            <p:nvPr/>
          </p:nvSpPr>
          <p:spPr bwMode="auto">
            <a:xfrm>
              <a:off x="10462840" y="8045152"/>
              <a:ext cx="576064" cy="360040"/>
            </a:xfrm>
            <a:prstGeom prst="rect">
              <a:avLst/>
            </a:prstGeom>
            <a:solidFill>
              <a:srgbClr val="FFFF00">
                <a:alpha val="58038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654" name="Rectángulo 7"/>
            <p:cNvSpPr>
              <a:spLocks noChangeArrowheads="1"/>
            </p:cNvSpPr>
            <p:nvPr/>
          </p:nvSpPr>
          <p:spPr bwMode="auto">
            <a:xfrm>
              <a:off x="5782321" y="8045153"/>
              <a:ext cx="7560840" cy="126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de-DE" sz="1300" dirty="0">
                  <a:solidFill>
                    <a:srgbClr val="7D7D7D"/>
                  </a:solidFill>
                  <a:latin typeface="Andale Mono" charset="0"/>
                  <a:cs typeface="Andale Mono" charset="0"/>
                </a:rPr>
                <a:t>@HWI-BRUNOP16X_0001:1:1:1278:989#0/2</a:t>
              </a:r>
            </a:p>
            <a:p>
              <a:pPr algn="l"/>
              <a:r>
                <a:rPr lang="de-DE" sz="1300" dirty="0">
                  <a:solidFill>
                    <a:srgbClr val="7D7D7D"/>
                  </a:solidFill>
                  <a:latin typeface="Andale Mono" charset="0"/>
                  <a:cs typeface="Andale Mono" charset="0"/>
                </a:rPr>
                <a:t>AACCCACACAGGAGAGCAGCCTTACAGATGCAAATACTGTG</a:t>
              </a:r>
            </a:p>
            <a:p>
              <a:pPr algn="l"/>
              <a:r>
                <a:rPr lang="de-DE" sz="1300" dirty="0">
                  <a:solidFill>
                    <a:srgbClr val="7D7D7D"/>
                  </a:solidFill>
                  <a:latin typeface="Andale Mono" charset="0"/>
                  <a:cs typeface="Andale Mono" charset="0"/>
                </a:rPr>
                <a:t>+</a:t>
              </a:r>
            </a:p>
            <a:p>
              <a:pPr algn="l"/>
              <a:r>
                <a:rPr lang="de-DE" sz="1300" dirty="0">
                  <a:solidFill>
                    <a:srgbClr val="7D7D7D"/>
                  </a:solidFill>
                  <a:latin typeface="Andale Mono" charset="0"/>
                  <a:cs typeface="Andale Mono" charset="0"/>
                </a:rPr>
                <a:t>]K___fffffggghgeggggggdgggggfgggggegggghh</a:t>
              </a:r>
              <a:endParaRPr lang="es-ES" sz="1300" dirty="0">
                <a:solidFill>
                  <a:srgbClr val="7D7D7D"/>
                </a:solidFill>
                <a:latin typeface="Andale Mono" charset="0"/>
                <a:cs typeface="Andale Mono" charset="0"/>
              </a:endParaRPr>
            </a:p>
          </p:txBody>
        </p:sp>
        <p:sp>
          <p:nvSpPr>
            <p:cNvPr id="27655" name="Rectángulo 14"/>
            <p:cNvSpPr>
              <a:spLocks noChangeArrowheads="1"/>
            </p:cNvSpPr>
            <p:nvPr/>
          </p:nvSpPr>
          <p:spPr bwMode="auto">
            <a:xfrm>
              <a:off x="10462840" y="5956920"/>
              <a:ext cx="576064" cy="360040"/>
            </a:xfrm>
            <a:prstGeom prst="rect">
              <a:avLst/>
            </a:prstGeom>
            <a:solidFill>
              <a:srgbClr val="FFFF00">
                <a:alpha val="58038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656" name="Rectángulo 4"/>
            <p:cNvSpPr>
              <a:spLocks noChangeArrowheads="1"/>
            </p:cNvSpPr>
            <p:nvPr/>
          </p:nvSpPr>
          <p:spPr bwMode="auto">
            <a:xfrm>
              <a:off x="5782321" y="3652663"/>
              <a:ext cx="6480720" cy="126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nl-NL" sz="1300" dirty="0">
                  <a:solidFill>
                    <a:schemeClr val="bg2"/>
                  </a:solidFill>
                  <a:latin typeface="Andale Mono" charset="0"/>
                  <a:cs typeface="Andale Mono" charset="0"/>
                </a:rPr>
                <a:t>@HWI-BRUNOP16X_0001:1:1:1466:1018#0/1</a:t>
              </a:r>
            </a:p>
            <a:p>
              <a:pPr algn="l"/>
              <a:r>
                <a:rPr lang="nl-NL" sz="1300" dirty="0">
                  <a:solidFill>
                    <a:schemeClr val="bg2"/>
                  </a:solidFill>
                  <a:latin typeface="Andale Mono" charset="0"/>
                  <a:cs typeface="Andale Mono" charset="0"/>
                </a:rPr>
                <a:t>AAGGAAGTGCTTGTCTGGCTAACACAGCNAGNCACGTGAC</a:t>
              </a:r>
            </a:p>
            <a:p>
              <a:pPr algn="l"/>
              <a:r>
                <a:rPr lang="nl-NL" sz="1300" dirty="0">
                  <a:solidFill>
                    <a:schemeClr val="bg2"/>
                  </a:solidFill>
                  <a:latin typeface="Andale Mono" charset="0"/>
                  <a:cs typeface="Andale Mono" charset="0"/>
                </a:rPr>
                <a:t>+</a:t>
              </a:r>
            </a:p>
            <a:p>
              <a:pPr algn="l"/>
              <a:r>
                <a:rPr lang="nl-NL" sz="1300" dirty="0">
                  <a:solidFill>
                    <a:schemeClr val="bg2"/>
                  </a:solidFill>
                  <a:latin typeface="Andale Mono" charset="0"/>
                  <a:cs typeface="Andale Mono" charset="0"/>
                </a:rPr>
                <a:t>aVfbe`^^^_TTTSSdffffdfffabbZbbfebafbbbbb</a:t>
              </a:r>
            </a:p>
          </p:txBody>
        </p:sp>
        <p:sp>
          <p:nvSpPr>
            <p:cNvPr id="27657" name="CuadroTexto 5"/>
            <p:cNvSpPr txBox="1">
              <a:spLocks noChangeArrowheads="1"/>
            </p:cNvSpPr>
            <p:nvPr/>
          </p:nvSpPr>
          <p:spPr bwMode="auto">
            <a:xfrm>
              <a:off x="5782321" y="2932584"/>
              <a:ext cx="4608512" cy="67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 eaLnBrk="1" hangingPunct="1"/>
              <a:r>
                <a:rPr lang="es-ES" sz="2500" dirty="0"/>
                <a:t>my_sequence.fastq</a:t>
              </a:r>
            </a:p>
          </p:txBody>
        </p:sp>
        <p:sp>
          <p:nvSpPr>
            <p:cNvPr id="27658" name="Rectángulo 6"/>
            <p:cNvSpPr>
              <a:spLocks noChangeArrowheads="1"/>
            </p:cNvSpPr>
            <p:nvPr/>
          </p:nvSpPr>
          <p:spPr bwMode="auto">
            <a:xfrm>
              <a:off x="5854328" y="5956920"/>
              <a:ext cx="7632848" cy="126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nl-NL" sz="1300" dirty="0">
                  <a:solidFill>
                    <a:srgbClr val="7D7D7D"/>
                  </a:solidFill>
                  <a:latin typeface="Andale Mono" charset="0"/>
                  <a:cs typeface="Andale Mono" charset="0"/>
                </a:rPr>
                <a:t>@HWI-BRUNOP16X_0001:1:1:1278:989#0/1</a:t>
              </a:r>
            </a:p>
            <a:p>
              <a:pPr algn="l"/>
              <a:r>
                <a:rPr lang="nl-NL" sz="1300" dirty="0">
                  <a:solidFill>
                    <a:srgbClr val="7D7D7D"/>
                  </a:solidFill>
                  <a:latin typeface="Andale Mono" charset="0"/>
                  <a:cs typeface="Andale Mono" charset="0"/>
                </a:rPr>
                <a:t>NAAATTTCGAATTTCTGTGAAGTAAGCATCTTCTTTGTCAT</a:t>
              </a:r>
            </a:p>
            <a:p>
              <a:pPr algn="l"/>
              <a:r>
                <a:rPr lang="nl-NL" sz="1300" dirty="0">
                  <a:solidFill>
                    <a:srgbClr val="7D7D7D"/>
                  </a:solidFill>
                  <a:latin typeface="Andale Mono" charset="0"/>
                  <a:cs typeface="Andale Mono" charset="0"/>
                </a:rPr>
                <a:t>+</a:t>
              </a:r>
            </a:p>
            <a:p>
              <a:pPr algn="l"/>
              <a:r>
                <a:rPr lang="nl-NL" sz="1300" dirty="0">
                  <a:solidFill>
                    <a:srgbClr val="7D7D7D"/>
                  </a:solidFill>
                  <a:latin typeface="Andale Mono" charset="0"/>
                  <a:cs typeface="Andale Mono" charset="0"/>
                </a:rPr>
                <a:t>BJJGGKIINN^^^^^QQNTUQOOTTTRTOTY^^Y^\\^^^\</a:t>
              </a:r>
              <a:endParaRPr lang="es-ES" sz="1300" dirty="0">
                <a:solidFill>
                  <a:srgbClr val="7D7D7D"/>
                </a:solidFill>
                <a:latin typeface="Andale Mono" charset="0"/>
                <a:cs typeface="Andale Mono" charset="0"/>
              </a:endParaRPr>
            </a:p>
          </p:txBody>
        </p:sp>
        <p:sp>
          <p:nvSpPr>
            <p:cNvPr id="11" name="Rectángulo 10"/>
            <p:cNvSpPr/>
            <p:nvPr/>
          </p:nvSpPr>
          <p:spPr bwMode="auto">
            <a:xfrm>
              <a:off x="5710312" y="3004025"/>
              <a:ext cx="6120680" cy="202099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s-ES">
                <a:solidFill>
                  <a:schemeClr val="bg1">
                    <a:lumMod val="75000"/>
                  </a:schemeClr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grpSp>
          <p:nvGrpSpPr>
            <p:cNvPr id="3" name="Agrupar 13"/>
            <p:cNvGrpSpPr>
              <a:grpSpLocks/>
            </p:cNvGrpSpPr>
            <p:nvPr/>
          </p:nvGrpSpPr>
          <p:grpSpPr bwMode="auto">
            <a:xfrm>
              <a:off x="5710312" y="5236840"/>
              <a:ext cx="6120680" cy="4107997"/>
              <a:chOff x="5854328" y="5236840"/>
              <a:chExt cx="6858111" cy="4247251"/>
            </a:xfrm>
          </p:grpSpPr>
          <p:sp>
            <p:nvSpPr>
              <p:cNvPr id="27663" name="CuadroTexto 8"/>
              <p:cNvSpPr txBox="1">
                <a:spLocks noChangeArrowheads="1"/>
              </p:cNvSpPr>
              <p:nvPr/>
            </p:nvSpPr>
            <p:spPr bwMode="auto">
              <a:xfrm>
                <a:off x="5926336" y="5236840"/>
                <a:ext cx="5256584" cy="70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l" eaLnBrk="1" hangingPunct="1"/>
                <a:r>
                  <a:rPr lang="es-ES" sz="2500" dirty="0"/>
                  <a:t>my_sequence_1.fastq</a:t>
                </a:r>
              </a:p>
            </p:txBody>
          </p:sp>
          <p:sp>
            <p:nvSpPr>
              <p:cNvPr id="27664" name="CuadroTexto 9"/>
              <p:cNvSpPr txBox="1">
                <a:spLocks noChangeArrowheads="1"/>
              </p:cNvSpPr>
              <p:nvPr/>
            </p:nvSpPr>
            <p:spPr bwMode="auto">
              <a:xfrm>
                <a:off x="5926336" y="7321412"/>
                <a:ext cx="5256584" cy="70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l" eaLnBrk="1" hangingPunct="1"/>
                <a:r>
                  <a:rPr lang="es-ES" sz="2500" dirty="0"/>
                  <a:t>my_sequence_2.fastq</a:t>
                </a:r>
              </a:p>
            </p:txBody>
          </p:sp>
          <p:sp>
            <p:nvSpPr>
              <p:cNvPr id="12" name="Rectángulo 11"/>
              <p:cNvSpPr/>
              <p:nvPr/>
            </p:nvSpPr>
            <p:spPr bwMode="auto">
              <a:xfrm>
                <a:off x="5854328" y="5308369"/>
                <a:ext cx="6858111" cy="2087863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defRPr/>
                </a:pPr>
                <a:endParaRPr lang="es-ES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</a:endParaRPr>
              </a:p>
            </p:txBody>
          </p:sp>
          <p:sp>
            <p:nvSpPr>
              <p:cNvPr id="13" name="Rectángulo 12"/>
              <p:cNvSpPr/>
              <p:nvPr/>
            </p:nvSpPr>
            <p:spPr bwMode="auto">
              <a:xfrm>
                <a:off x="5854328" y="7396228"/>
                <a:ext cx="6858111" cy="2087863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defRPr/>
                </a:pPr>
                <a:endParaRPr lang="es-ES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</a:endParaRPr>
              </a:p>
            </p:txBody>
          </p:sp>
        </p:grpSp>
        <p:sp>
          <p:nvSpPr>
            <p:cNvPr id="27661" name="CuadroTexto 16"/>
            <p:cNvSpPr txBox="1">
              <a:spLocks noChangeArrowheads="1"/>
            </p:cNvSpPr>
            <p:nvPr/>
          </p:nvSpPr>
          <p:spPr bwMode="auto">
            <a:xfrm>
              <a:off x="11830992" y="3580655"/>
              <a:ext cx="1152128" cy="105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 eaLnBrk="1" hangingPunct="1"/>
              <a:r>
                <a:rPr lang="es-ES"/>
                <a:t>SE</a:t>
              </a:r>
            </a:p>
          </p:txBody>
        </p:sp>
        <p:sp>
          <p:nvSpPr>
            <p:cNvPr id="27662" name="CuadroTexto 17"/>
            <p:cNvSpPr txBox="1">
              <a:spLocks noChangeArrowheads="1"/>
            </p:cNvSpPr>
            <p:nvPr/>
          </p:nvSpPr>
          <p:spPr bwMode="auto">
            <a:xfrm>
              <a:off x="11830992" y="6965031"/>
              <a:ext cx="1152128" cy="105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 eaLnBrk="1" hangingPunct="1"/>
              <a:r>
                <a:rPr lang="es-ES"/>
                <a:t>PE</a:t>
              </a:r>
            </a:p>
          </p:txBody>
        </p:sp>
      </p:grpSp>
      <p:sp>
        <p:nvSpPr>
          <p:cNvPr id="21" name="Títu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s-ES" dirty="0"/>
              <a:t>Single- vs paired-end sequencing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E3EB7362-AC99-574E-9104-9ED477E93950}" type="slidenum">
              <a:rPr lang="de-DE" smtClean="0"/>
              <a:pPr>
                <a:defRPr/>
              </a:pPr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9400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Having enough data (reads)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1" charset="0"/>
                <a:ea typeface="Geneva" pitchFamily="1" charset="0"/>
                <a:cs typeface="Geneva" pitchFamily="1" charset="0"/>
              </a:defRPr>
            </a:lvl9pPr>
          </a:lstStyle>
          <a:p>
            <a:pPr>
              <a:defRPr/>
            </a:pPr>
            <a:fld id="{E3EB7362-AC99-574E-9104-9ED477E9395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+mn-lt"/>
              </a:rPr>
              <a:t>COVERAGE: How many reads do we need?</a:t>
            </a:r>
          </a:p>
          <a:p>
            <a:endParaRPr lang="en-US" sz="11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The coverage is defined as C = ( </a:t>
            </a:r>
            <a:r>
              <a:rPr lang="en-US" sz="2400" dirty="0" err="1">
                <a:latin typeface="+mn-lt"/>
              </a:rPr>
              <a:t>R</a:t>
            </a:r>
            <a:r>
              <a:rPr lang="en-US" sz="2400" baseline="-33000" dirty="0" err="1">
                <a:latin typeface="+mn-lt"/>
              </a:rPr>
              <a:t>length</a:t>
            </a:r>
            <a:r>
              <a:rPr lang="en-US" sz="2400" dirty="0">
                <a:latin typeface="+mn-lt"/>
              </a:rPr>
              <a:t> x  </a:t>
            </a:r>
            <a:r>
              <a:rPr lang="en-US" sz="2400" dirty="0" err="1">
                <a:latin typeface="+mn-lt"/>
              </a:rPr>
              <a:t>R</a:t>
            </a:r>
            <a:r>
              <a:rPr lang="en-US" sz="2400" baseline="-33000" dirty="0" err="1">
                <a:latin typeface="+mn-lt"/>
              </a:rPr>
              <a:t>num</a:t>
            </a:r>
            <a:r>
              <a:rPr lang="en-US" sz="2400" baseline="-330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) / </a:t>
            </a:r>
            <a:r>
              <a:rPr lang="en-US" sz="2400" dirty="0" err="1">
                <a:latin typeface="+mn-lt"/>
              </a:rPr>
              <a:t>A</a:t>
            </a:r>
            <a:r>
              <a:rPr lang="en-US" sz="2400" baseline="-33000" dirty="0" err="1">
                <a:latin typeface="+mn-lt"/>
              </a:rPr>
              <a:t>length</a:t>
            </a:r>
            <a:endParaRPr lang="en-US" sz="2400" baseline="-330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 err="1">
                <a:latin typeface="+mn-lt"/>
              </a:rPr>
              <a:t>R</a:t>
            </a:r>
            <a:r>
              <a:rPr lang="en-US" sz="2400" baseline="-33000" dirty="0" err="1">
                <a:latin typeface="+mn-lt"/>
              </a:rPr>
              <a:t>length</a:t>
            </a:r>
            <a:r>
              <a:rPr lang="en-US" sz="2400" dirty="0">
                <a:latin typeface="+mn-lt"/>
              </a:rPr>
              <a:t> = length in nucleotides of the reads </a:t>
            </a:r>
          </a:p>
          <a:p>
            <a:pPr marL="0" indent="0">
              <a:buNone/>
            </a:pPr>
            <a:r>
              <a:rPr lang="en-US" sz="2400" dirty="0" err="1">
                <a:latin typeface="+mn-lt"/>
              </a:rPr>
              <a:t>R</a:t>
            </a:r>
            <a:r>
              <a:rPr lang="en-US" sz="2400" baseline="-33000" dirty="0" err="1">
                <a:latin typeface="+mn-lt"/>
              </a:rPr>
              <a:t>num</a:t>
            </a:r>
            <a:r>
              <a:rPr lang="en-US" sz="2400" baseline="-330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  = number of sequenced reads</a:t>
            </a:r>
          </a:p>
          <a:p>
            <a:pPr marL="0" indent="0">
              <a:buNone/>
            </a:pPr>
            <a:r>
              <a:rPr lang="en-US" sz="2400" dirty="0" err="1">
                <a:latin typeface="+mn-lt"/>
              </a:rPr>
              <a:t>A</a:t>
            </a:r>
            <a:r>
              <a:rPr lang="en-US" sz="2400" baseline="-33000" dirty="0" err="1">
                <a:latin typeface="+mn-lt"/>
              </a:rPr>
              <a:t>length</a:t>
            </a:r>
            <a:r>
              <a:rPr lang="en-US" sz="2400" baseline="-330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= number of nucleotides of sequenced subject (genome, 	 </a:t>
            </a:r>
            <a:r>
              <a:rPr lang="en-US" sz="2400" dirty="0" err="1">
                <a:latin typeface="+mn-lt"/>
              </a:rPr>
              <a:t>transcriptome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exome</a:t>
            </a:r>
            <a:r>
              <a:rPr lang="en-US" sz="2400" dirty="0">
                <a:latin typeface="+mn-lt"/>
              </a:rPr>
              <a:t>)</a:t>
            </a:r>
          </a:p>
          <a:p>
            <a:pPr marL="0" indent="0"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The amount of sequencing needed for a given sample is determined by the goals of the experiment and the nature of the RNA sample. </a:t>
            </a: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100" dirty="0">
              <a:latin typeface="+mn-lt"/>
            </a:endParaRPr>
          </a:p>
          <a:p>
            <a:endParaRPr lang="en-US" sz="1100" dirty="0">
              <a:latin typeface="+mn-lt"/>
            </a:endParaRPr>
          </a:p>
          <a:p>
            <a:endParaRPr lang="en-US" sz="1100" dirty="0">
              <a:latin typeface="+mn-lt"/>
            </a:endParaRPr>
          </a:p>
          <a:p>
            <a:pPr marL="0" indent="0">
              <a:buNone/>
            </a:pPr>
            <a:endParaRPr lang="en-US" sz="1100" dirty="0">
              <a:latin typeface="+mn-lt"/>
            </a:endParaRPr>
          </a:p>
          <a:p>
            <a:endParaRPr lang="en-US" sz="1100" dirty="0">
              <a:latin typeface="+mn-lt"/>
            </a:endParaRPr>
          </a:p>
          <a:p>
            <a:endParaRPr lang="en-US" sz="11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Sims et al. Nature Reviews Genetics 15, 121–132 (2014)</a:t>
            </a:r>
          </a:p>
        </p:txBody>
      </p:sp>
    </p:spTree>
    <p:extLst>
      <p:ext uri="{BB962C8B-B14F-4D97-AF65-F5344CB8AC3E}">
        <p14:creationId xmlns:p14="http://schemas.microsoft.com/office/powerpoint/2010/main" val="153545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A70949-9CCF-5A47-BFCE-82A793C61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reads to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42792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B402DE-F634-DB43-BA40-34E0172B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transcripts generate more reads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EB7D7-F3D6-F4F3-C0A2-08CE881D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4" y="1754373"/>
            <a:ext cx="7866863" cy="2293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EE68C-A3E4-B33C-1967-185FF9823401}"/>
              </a:ext>
            </a:extLst>
          </p:cNvPr>
          <p:cNvSpPr txBox="1"/>
          <p:nvPr/>
        </p:nvSpPr>
        <p:spPr>
          <a:xfrm>
            <a:off x="6341630" y="6550223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0" dirty="0">
                <a:latin typeface="Tahoma"/>
                <a:cs typeface="Tahoma"/>
              </a:rPr>
              <a:t>Garber et. </a:t>
            </a:r>
            <a:r>
              <a:rPr lang="en-US" sz="1400" dirty="0">
                <a:latin typeface="Tahoma"/>
                <a:cs typeface="Tahoma"/>
              </a:rPr>
              <a:t>Al. Nat. Methods 2011</a:t>
            </a:r>
            <a:endParaRPr lang="en-US" sz="1400" baseline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86737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7450-4196-362C-7207-37632B87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normalize</a:t>
            </a:r>
          </a:p>
        </p:txBody>
      </p:sp>
      <p:sp>
        <p:nvSpPr>
          <p:cNvPr id="3" name="Google Shape;1273;p91">
            <a:extLst>
              <a:ext uri="{FF2B5EF4-FFF2-40B4-BE49-F238E27FC236}">
                <a16:creationId xmlns:a16="http://schemas.microsoft.com/office/drawing/2014/main" id="{F9F21E52-EB9C-E3CA-934E-9ED0D632A0D6}"/>
              </a:ext>
            </a:extLst>
          </p:cNvPr>
          <p:cNvSpPr txBox="1">
            <a:spLocks/>
          </p:cNvSpPr>
          <p:nvPr/>
        </p:nvSpPr>
        <p:spPr>
          <a:xfrm>
            <a:off x="727650" y="1439779"/>
            <a:ext cx="7688700" cy="2377309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Tahoma"/>
                <a:ea typeface="ＭＳ Ｐゴシック" charset="-128"/>
                <a:cs typeface="ＭＳ Ｐゴシック" charset="-128"/>
              </a:defRPr>
            </a:lvl1pPr>
            <a:lvl2pPr marL="593725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2pPr>
            <a:lvl3pPr marL="868363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3pPr>
            <a:lvl4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4pPr>
            <a:lvl5pPr marL="141605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5pPr>
            <a:lvl6pPr marL="178308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Tahoma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0"/>
              </a:spcBef>
              <a:buSzPct val="90000"/>
              <a:buFont typeface="Arial" charset="0"/>
              <a:buNone/>
            </a:pPr>
            <a:r>
              <a:rPr lang="en-US" sz="1900" dirty="0"/>
              <a:t>RNA-Seq read output depends on:</a:t>
            </a:r>
          </a:p>
          <a:p>
            <a:pPr indent="-349250">
              <a:spcBef>
                <a:spcPts val="1600"/>
              </a:spcBef>
              <a:buSzPct val="90000"/>
            </a:pPr>
            <a:r>
              <a:rPr lang="en-US" sz="1900" b="1" dirty="0"/>
              <a:t>Transcript expression level in the cell/tissue</a:t>
            </a:r>
          </a:p>
          <a:p>
            <a:pPr indent="-349250">
              <a:spcBef>
                <a:spcPts val="1600"/>
              </a:spcBef>
              <a:buSzPct val="90000"/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</a:rPr>
              <a:t>Transcript length</a:t>
            </a:r>
          </a:p>
          <a:p>
            <a:pPr indent="-349250">
              <a:spcBef>
                <a:spcPts val="1600"/>
              </a:spcBef>
              <a:spcAft>
                <a:spcPts val="1600"/>
              </a:spcAft>
              <a:buSzPct val="90000"/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</a:rPr>
              <a:t>Depth of sequencing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5F692-E99F-8594-12E6-34214E0CDAB8}"/>
              </a:ext>
            </a:extLst>
          </p:cNvPr>
          <p:cNvSpPr txBox="1"/>
          <p:nvPr/>
        </p:nvSpPr>
        <p:spPr>
          <a:xfrm>
            <a:off x="1900911" y="6407388"/>
            <a:ext cx="581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0" dirty="0">
                <a:latin typeface="Tahoma"/>
                <a:cs typeface="Tahoma"/>
              </a:rPr>
              <a:t>Can’t compare between genes or across samples</a:t>
            </a:r>
          </a:p>
        </p:txBody>
      </p:sp>
    </p:spTree>
    <p:extLst>
      <p:ext uri="{BB962C8B-B14F-4D97-AF65-F5344CB8AC3E}">
        <p14:creationId xmlns:p14="http://schemas.microsoft.com/office/powerpoint/2010/main" val="205985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0CE1-4712-8AD3-EE87-204F4DF0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Transcripts per million (TPM) normalization</a:t>
            </a:r>
          </a:p>
        </p:txBody>
      </p:sp>
      <p:sp>
        <p:nvSpPr>
          <p:cNvPr id="3" name="Google Shape;1303;p95">
            <a:extLst>
              <a:ext uri="{FF2B5EF4-FFF2-40B4-BE49-F238E27FC236}">
                <a16:creationId xmlns:a16="http://schemas.microsoft.com/office/drawing/2014/main" id="{127C653B-50B0-733B-D342-5DC1FE250F7E}"/>
              </a:ext>
            </a:extLst>
          </p:cNvPr>
          <p:cNvSpPr txBox="1">
            <a:spLocks/>
          </p:cNvSpPr>
          <p:nvPr/>
        </p:nvSpPr>
        <p:spPr>
          <a:xfrm>
            <a:off x="729450" y="1405447"/>
            <a:ext cx="3666900" cy="1458536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Tahoma"/>
                <a:ea typeface="ＭＳ Ｐゴシック" charset="-128"/>
                <a:cs typeface="ＭＳ Ｐゴシック" charset="-128"/>
              </a:defRPr>
            </a:lvl1pPr>
            <a:lvl2pPr marL="593725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2pPr>
            <a:lvl3pPr marL="868363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3pPr>
            <a:lvl4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4pPr>
            <a:lvl5pPr marL="141605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1300" kern="1200">
                <a:solidFill>
                  <a:schemeClr val="tx1"/>
                </a:solidFill>
                <a:latin typeface="Tahoma"/>
                <a:ea typeface="ＭＳ Ｐゴシック" charset="-128"/>
                <a:cs typeface="+mn-cs"/>
              </a:defRPr>
            </a:lvl5pPr>
            <a:lvl6pPr marL="178308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Tahoma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/>
              <a:t>Transcripts per Million</a:t>
            </a:r>
          </a:p>
          <a:p>
            <a:pPr indent="-330200">
              <a:spcBef>
                <a:spcPts val="1600"/>
              </a:spcBef>
              <a:buSzPts val="1600"/>
            </a:pPr>
            <a:r>
              <a:rPr lang="en-US" sz="1600" dirty="0"/>
              <a:t>Transcript length</a:t>
            </a:r>
          </a:p>
          <a:p>
            <a:pPr indent="-330200">
              <a:buSzPts val="1600"/>
            </a:pPr>
            <a:r>
              <a:rPr lang="en-US" sz="1600" dirty="0"/>
              <a:t>Library sequencing depth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charset="0"/>
              <a:buNone/>
            </a:pPr>
            <a:endParaRPr lang="en-US" sz="1600" dirty="0"/>
          </a:p>
        </p:txBody>
      </p:sp>
      <p:pic>
        <p:nvPicPr>
          <p:cNvPr id="4" name="Google Shape;1304;p95">
            <a:extLst>
              <a:ext uri="{FF2B5EF4-FFF2-40B4-BE49-F238E27FC236}">
                <a16:creationId xmlns:a16="http://schemas.microsoft.com/office/drawing/2014/main" id="{FFC4BCC9-8C11-6271-73AB-A26292938F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2200" y="3507430"/>
            <a:ext cx="5279600" cy="109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1305;p95">
            <a:extLst>
              <a:ext uri="{FF2B5EF4-FFF2-40B4-BE49-F238E27FC236}">
                <a16:creationId xmlns:a16="http://schemas.microsoft.com/office/drawing/2014/main" id="{F7515CDE-17C5-E354-B203-409B8D0A5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424246"/>
              </p:ext>
            </p:extLst>
          </p:nvPr>
        </p:nvGraphicFramePr>
        <p:xfrm>
          <a:off x="3897897" y="1721908"/>
          <a:ext cx="4671250" cy="11420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1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counts</a:t>
                      </a:r>
                      <a:endParaRPr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TPM</a:t>
                      </a:r>
                      <a:endParaRPr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9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sample</a:t>
                      </a:r>
                      <a:endParaRPr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C78D8"/>
                          </a:solidFill>
                        </a:rPr>
                        <a:t>ctrl</a:t>
                      </a:r>
                      <a:endParaRPr b="1" dirty="0">
                        <a:solidFill>
                          <a:srgbClr val="3C78D8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1C232"/>
                          </a:solidFill>
                        </a:rPr>
                        <a:t>exp</a:t>
                      </a:r>
                      <a:endParaRPr b="1">
                        <a:solidFill>
                          <a:srgbClr val="F1C232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C78D8"/>
                          </a:solidFill>
                        </a:rPr>
                        <a:t>ctrl</a:t>
                      </a:r>
                      <a:endParaRPr b="1">
                        <a:solidFill>
                          <a:srgbClr val="3C78D8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1C232"/>
                          </a:solidFill>
                        </a:rPr>
                        <a:t>exp</a:t>
                      </a:r>
                      <a:endParaRPr b="1">
                        <a:solidFill>
                          <a:srgbClr val="F1C232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9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Fgf21</a:t>
                      </a:r>
                      <a:endParaRPr b="1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173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332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27097.5</a:t>
                      </a: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76362.5</a:t>
                      </a: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59657A4-D709-5E1C-61E4-28BE8FE9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8" y="4925533"/>
            <a:ext cx="7772400" cy="160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F93FF-C49D-8887-1E16-86FC19CB232A}"/>
              </a:ext>
            </a:extLst>
          </p:cNvPr>
          <p:cNvSpPr/>
          <p:nvPr/>
        </p:nvSpPr>
        <p:spPr>
          <a:xfrm>
            <a:off x="6868160" y="1605280"/>
            <a:ext cx="1894840" cy="1493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0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6C5EE3-2428-6C4A-8A98-32DCAA2B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79914"/>
            <a:ext cx="8382000" cy="1698171"/>
          </a:xfrm>
        </p:spPr>
        <p:txBody>
          <a:bodyPr/>
          <a:lstStyle/>
          <a:p>
            <a:r>
              <a:rPr lang="en-US" dirty="0"/>
              <a:t>The sum of all TPMs is the same for all samples</a:t>
            </a:r>
          </a:p>
          <a:p>
            <a:r>
              <a:rPr lang="en-US" dirty="0"/>
              <a:t>Accounts for differences in sample sequencing depth</a:t>
            </a:r>
          </a:p>
          <a:p>
            <a:r>
              <a:rPr lang="en-US" dirty="0"/>
              <a:t>Accounts for gene length differences. </a:t>
            </a:r>
          </a:p>
          <a:p>
            <a:pPr lvl="1"/>
            <a:r>
              <a:rPr lang="en-US" dirty="0"/>
              <a:t>if TPM</a:t>
            </a:r>
            <a:r>
              <a:rPr lang="en-US" baseline="-25000" dirty="0"/>
              <a:t>g1</a:t>
            </a:r>
            <a:r>
              <a:rPr lang="en-US" dirty="0"/>
              <a:t> &gt; TPM</a:t>
            </a:r>
            <a:r>
              <a:rPr lang="en-US" baseline="-25000" dirty="0"/>
              <a:t>g2</a:t>
            </a:r>
            <a:r>
              <a:rPr lang="en-US" dirty="0"/>
              <a:t> then g</a:t>
            </a:r>
            <a:r>
              <a:rPr lang="en-US" baseline="-25000" dirty="0"/>
              <a:t>1 </a:t>
            </a:r>
            <a:r>
              <a:rPr lang="en-US" dirty="0"/>
              <a:t>is more highly expressed than g</a:t>
            </a:r>
            <a:r>
              <a:rPr lang="en-US" baseline="-25000" dirty="0"/>
              <a:t>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9755CD-88BC-574C-AEB2-BAC186B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TPM</a:t>
            </a:r>
          </a:p>
        </p:txBody>
      </p:sp>
    </p:spTree>
    <p:extLst>
      <p:ext uri="{BB962C8B-B14F-4D97-AF65-F5344CB8AC3E}">
        <p14:creationId xmlns:p14="http://schemas.microsoft.com/office/powerpoint/2010/main" val="343217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51EA-76D7-99C7-F309-B7B3B0DE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counts?, What Length?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D64A2-D61A-A9AB-2150-6C2F784C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2657"/>
            <a:ext cx="7772400" cy="2621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5C158-D65F-C806-A683-6EB80C56C199}"/>
              </a:ext>
            </a:extLst>
          </p:cNvPr>
          <p:cNvSpPr txBox="1"/>
          <p:nvPr/>
        </p:nvSpPr>
        <p:spPr>
          <a:xfrm>
            <a:off x="6341630" y="6550223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0" dirty="0">
                <a:latin typeface="Tahoma"/>
                <a:cs typeface="Tahoma"/>
              </a:rPr>
              <a:t>Garber et. </a:t>
            </a:r>
            <a:r>
              <a:rPr lang="en-US" sz="1400" dirty="0">
                <a:latin typeface="Tahoma"/>
                <a:cs typeface="Tahoma"/>
              </a:rPr>
              <a:t>Al. Nat. Methods 2011</a:t>
            </a:r>
            <a:endParaRPr lang="en-US" sz="1400" baseline="0" dirty="0">
              <a:latin typeface="Tahoma"/>
              <a:cs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59243-22BF-D377-AD1E-0C23D880505F}"/>
              </a:ext>
            </a:extLst>
          </p:cNvPr>
          <p:cNvSpPr txBox="1"/>
          <p:nvPr/>
        </p:nvSpPr>
        <p:spPr>
          <a:xfrm>
            <a:off x="1979077" y="4373495"/>
            <a:ext cx="5185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Tahoma"/>
                <a:cs typeface="Tahoma"/>
              </a:rPr>
              <a:t>How do we define the length of a gene?</a:t>
            </a:r>
          </a:p>
          <a:p>
            <a:r>
              <a:rPr lang="en-US" dirty="0">
                <a:latin typeface="Tahoma"/>
                <a:cs typeface="Tahoma"/>
              </a:rPr>
              <a:t>Can we estimate the expression of each isoform?</a:t>
            </a:r>
            <a:endParaRPr lang="en-US" baseline="0" dirty="0">
              <a:latin typeface="Tahoma"/>
              <a:cs typeface="Tahom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A9909-7614-B424-75D3-409948575100}"/>
              </a:ext>
            </a:extLst>
          </p:cNvPr>
          <p:cNvSpPr txBox="1"/>
          <p:nvPr/>
        </p:nvSpPr>
        <p:spPr>
          <a:xfrm>
            <a:off x="1402676" y="5419067"/>
            <a:ext cx="6338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/>
                <a:cs typeface="Tahoma"/>
              </a:rPr>
              <a:t>Solution</a:t>
            </a:r>
            <a:r>
              <a:rPr lang="en-US" dirty="0">
                <a:latin typeface="Tahoma"/>
                <a:cs typeface="Tahoma"/>
              </a:rPr>
              <a:t>: Estimate the expression of each isoform and use an effective gene length that weighs the length contribution of each isoform</a:t>
            </a:r>
            <a:endParaRPr lang="en-US" baseline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9705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77E3B-38BE-F4D9-00D3-7BA36503E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475488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Multimapping reads</a:t>
            </a:r>
          </a:p>
          <a:p>
            <a:r>
              <a:rPr lang="en-US" dirty="0"/>
              <a:t>Since isoforms share exons, many reads map to more than one isoform</a:t>
            </a:r>
          </a:p>
          <a:p>
            <a:r>
              <a:rPr lang="en-US" dirty="0"/>
              <a:t>Genes with close paralogs generate reads that may not map uniquely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 Probabilistic read assignment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ＭＳ Ｐゴシック" charset="-128"/>
              </a:rPr>
              <a:t>Use unique reads to </a:t>
            </a:r>
            <a:r>
              <a:rPr lang="en-US" dirty="0">
                <a:solidFill>
                  <a:prstClr val="black"/>
                </a:solidFill>
              </a:rPr>
              <a:t>estimate a prior of isoform proportions and assign reads proportionally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In general: Use any available feature to assign reads uniquely!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ＭＳ Ｐゴシック" charset="-128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DAD8D-707C-BA39-5CA0-53B991B9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Wait! – Isoforms share exons!</a:t>
            </a:r>
          </a:p>
        </p:txBody>
      </p:sp>
    </p:spTree>
    <p:extLst>
      <p:ext uri="{BB962C8B-B14F-4D97-AF65-F5344CB8AC3E}">
        <p14:creationId xmlns:p14="http://schemas.microsoft.com/office/powerpoint/2010/main" val="2837289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364C76-47E0-01A8-C955-F5B100A3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fragment sizes in paired libraries</a:t>
            </a:r>
          </a:p>
        </p:txBody>
      </p:sp>
      <p:pic>
        <p:nvPicPr>
          <p:cNvPr id="5" name="Picture 4" descr="insert.size.normal.dist.ai">
            <a:extLst>
              <a:ext uri="{FF2B5EF4-FFF2-40B4-BE49-F238E27FC236}">
                <a16:creationId xmlns:a16="http://schemas.microsoft.com/office/drawing/2014/main" id="{777AEB5B-7F1B-BADF-C5C0-07933160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40" y="4024273"/>
            <a:ext cx="2714668" cy="24527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4794AE5-3CD5-E72B-89CC-9C6970724EEA}"/>
              </a:ext>
            </a:extLst>
          </p:cNvPr>
          <p:cNvGrpSpPr/>
          <p:nvPr/>
        </p:nvGrpSpPr>
        <p:grpSpPr>
          <a:xfrm>
            <a:off x="814796" y="1219200"/>
            <a:ext cx="3583517" cy="762000"/>
            <a:chOff x="683683" y="1447800"/>
            <a:chExt cx="3583517" cy="762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4C0CA8-A56B-B4F0-8191-E359620B75D8}"/>
                </a:ext>
              </a:extLst>
            </p:cNvPr>
            <p:cNvSpPr/>
            <p:nvPr/>
          </p:nvSpPr>
          <p:spPr>
            <a:xfrm>
              <a:off x="685800" y="1905000"/>
              <a:ext cx="1524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372AAB-C3BD-EA74-2AA2-6B189E504B32}"/>
                </a:ext>
              </a:extLst>
            </p:cNvPr>
            <p:cNvSpPr/>
            <p:nvPr/>
          </p:nvSpPr>
          <p:spPr>
            <a:xfrm>
              <a:off x="1752600" y="1905000"/>
              <a:ext cx="1524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10E45A-4C77-D3C2-4A09-0CB5FF24D62F}"/>
                </a:ext>
              </a:extLst>
            </p:cNvPr>
            <p:cNvSpPr/>
            <p:nvPr/>
          </p:nvSpPr>
          <p:spPr>
            <a:xfrm>
              <a:off x="3048000" y="1905000"/>
              <a:ext cx="12192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E5D00F9-2D4C-820F-8B95-22AB2048D2E3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1905000" y="2057400"/>
              <a:ext cx="1143000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E864BA-E986-56F1-AC01-719EE8AF862E}"/>
                </a:ext>
              </a:extLst>
            </p:cNvPr>
            <p:cNvCxnSpPr>
              <a:stCxn id="8" idx="1"/>
              <a:endCxn id="7" idx="3"/>
            </p:cNvCxnSpPr>
            <p:nvPr/>
          </p:nvCxnSpPr>
          <p:spPr>
            <a:xfrm rot="10800000">
              <a:off x="838200" y="2057400"/>
              <a:ext cx="914400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49C8F3-B8F4-D67F-E22B-73F39AAF54AD}"/>
                </a:ext>
              </a:extLst>
            </p:cNvPr>
            <p:cNvSpPr/>
            <p:nvPr/>
          </p:nvSpPr>
          <p:spPr>
            <a:xfrm>
              <a:off x="683683" y="1800225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ACB74A-7002-F7D3-C2B0-B40C05DA9328}"/>
                </a:ext>
              </a:extLst>
            </p:cNvPr>
            <p:cNvSpPr/>
            <p:nvPr/>
          </p:nvSpPr>
          <p:spPr>
            <a:xfrm>
              <a:off x="1801283" y="1834939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3AE9B2-B279-5909-212A-B40F4C9041C3}"/>
                </a:ext>
              </a:extLst>
            </p:cNvPr>
            <p:cNvSpPr/>
            <p:nvPr/>
          </p:nvSpPr>
          <p:spPr>
            <a:xfrm>
              <a:off x="4042833" y="1812714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734F9-C29A-A98F-9A74-D2D43309B390}"/>
                </a:ext>
              </a:extLst>
            </p:cNvPr>
            <p:cNvSpPr/>
            <p:nvPr/>
          </p:nvSpPr>
          <p:spPr>
            <a:xfrm>
              <a:off x="3738033" y="1752600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7F50067E-705A-EE6C-E6CF-82DD5C0DC28B}"/>
                </a:ext>
              </a:extLst>
            </p:cNvPr>
            <p:cNvSpPr/>
            <p:nvPr/>
          </p:nvSpPr>
          <p:spPr>
            <a:xfrm>
              <a:off x="766233" y="1447800"/>
              <a:ext cx="2971800" cy="685800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54ADB5B-5E31-B3EF-66AA-2DDB34BC32BC}"/>
                </a:ext>
              </a:extLst>
            </p:cNvPr>
            <p:cNvSpPr/>
            <p:nvPr/>
          </p:nvSpPr>
          <p:spPr>
            <a:xfrm>
              <a:off x="1877483" y="1528233"/>
              <a:ext cx="2165350" cy="596900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1E381A-9E6F-CCA0-DC14-E4FE8AB67395}"/>
                </a:ext>
              </a:extLst>
            </p:cNvPr>
            <p:cNvSpPr txBox="1"/>
            <p:nvPr/>
          </p:nvSpPr>
          <p:spPr>
            <a:xfrm>
              <a:off x="990600" y="1447800"/>
              <a:ext cx="38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4F7038-C908-1A29-9504-70CAAE8A86C0}"/>
                </a:ext>
              </a:extLst>
            </p:cNvPr>
            <p:cNvSpPr txBox="1"/>
            <p:nvPr/>
          </p:nvSpPr>
          <p:spPr>
            <a:xfrm>
              <a:off x="2438400" y="1524000"/>
              <a:ext cx="38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06002E-D596-ECC9-49C7-5B5E2EF37C63}"/>
              </a:ext>
            </a:extLst>
          </p:cNvPr>
          <p:cNvGrpSpPr/>
          <p:nvPr/>
        </p:nvGrpSpPr>
        <p:grpSpPr>
          <a:xfrm>
            <a:off x="3941113" y="2514600"/>
            <a:ext cx="1524000" cy="990600"/>
            <a:chOff x="1371600" y="2819400"/>
            <a:chExt cx="1524000" cy="9906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E15D19-C0E6-9FCA-6D54-1C00D3F66D77}"/>
                </a:ext>
              </a:extLst>
            </p:cNvPr>
            <p:cNvSpPr/>
            <p:nvPr/>
          </p:nvSpPr>
          <p:spPr>
            <a:xfrm>
              <a:off x="1375833" y="3429004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61C474-9D54-5AD1-AF9D-2EF6F095331A}"/>
                </a:ext>
              </a:extLst>
            </p:cNvPr>
            <p:cNvSpPr/>
            <p:nvPr/>
          </p:nvSpPr>
          <p:spPr>
            <a:xfrm>
              <a:off x="1903731" y="3430906"/>
              <a:ext cx="4571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0188F6-B9BD-288B-1581-CECB2A711A64}"/>
                </a:ext>
              </a:extLst>
            </p:cNvPr>
            <p:cNvSpPr/>
            <p:nvPr/>
          </p:nvSpPr>
          <p:spPr>
            <a:xfrm>
              <a:off x="2844798" y="3408681"/>
              <a:ext cx="4571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A6D13D-325F-C0D2-17F1-6621A9C7684C}"/>
                </a:ext>
              </a:extLst>
            </p:cNvPr>
            <p:cNvSpPr/>
            <p:nvPr/>
          </p:nvSpPr>
          <p:spPr>
            <a:xfrm>
              <a:off x="2743200" y="3429000"/>
              <a:ext cx="762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B1B1D5F3-E362-BFF8-A922-6A16111AE07A}"/>
                </a:ext>
              </a:extLst>
            </p:cNvPr>
            <p:cNvSpPr/>
            <p:nvPr/>
          </p:nvSpPr>
          <p:spPr>
            <a:xfrm>
              <a:off x="1447799" y="3124200"/>
              <a:ext cx="1295401" cy="685800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5585B74A-7F01-3545-CFD4-105136F53B88}"/>
                </a:ext>
              </a:extLst>
            </p:cNvPr>
            <p:cNvSpPr/>
            <p:nvPr/>
          </p:nvSpPr>
          <p:spPr>
            <a:xfrm>
              <a:off x="1943101" y="3119967"/>
              <a:ext cx="903606" cy="601133"/>
            </a:xfrm>
            <a:prstGeom prst="arc">
              <a:avLst>
                <a:gd name="adj1" fmla="val 10748411"/>
                <a:gd name="adj2" fmla="val 21568709"/>
              </a:avLst>
            </a:prstGeom>
            <a:ln w="12700">
              <a:solidFill>
                <a:schemeClr val="tx1"/>
              </a:solidFill>
              <a:prstDash val="dash"/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39A8609-8192-1B19-1819-F0DD909521D2}"/>
                </a:ext>
              </a:extLst>
            </p:cNvPr>
            <p:cNvGrpSpPr/>
            <p:nvPr/>
          </p:nvGrpSpPr>
          <p:grpSpPr>
            <a:xfrm>
              <a:off x="1371600" y="3505200"/>
              <a:ext cx="1524000" cy="304800"/>
              <a:chOff x="1600200" y="3200400"/>
              <a:chExt cx="1524000" cy="3048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DCD506-A6EE-1960-026F-C6821F925262}"/>
                  </a:ext>
                </a:extLst>
              </p:cNvPr>
              <p:cNvSpPr/>
              <p:nvPr/>
            </p:nvSpPr>
            <p:spPr>
              <a:xfrm>
                <a:off x="1600200" y="3200400"/>
                <a:ext cx="152400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500A15D-C999-AB76-C82C-F233B93092B0}"/>
                  </a:ext>
                </a:extLst>
              </p:cNvPr>
              <p:cNvSpPr/>
              <p:nvPr/>
            </p:nvSpPr>
            <p:spPr>
              <a:xfrm>
                <a:off x="1752600" y="3200400"/>
                <a:ext cx="152400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F1BAE3A-9FAD-597E-0030-4381356455CB}"/>
                  </a:ext>
                </a:extLst>
              </p:cNvPr>
              <p:cNvSpPr/>
              <p:nvPr/>
            </p:nvSpPr>
            <p:spPr>
              <a:xfrm>
                <a:off x="1905000" y="3200400"/>
                <a:ext cx="1219200" cy="304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254C60-3A02-BBCC-6510-0FC95B1F7F5C}"/>
                </a:ext>
              </a:extLst>
            </p:cNvPr>
            <p:cNvSpPr txBox="1"/>
            <p:nvPr/>
          </p:nvSpPr>
          <p:spPr>
            <a:xfrm>
              <a:off x="1447800" y="2819400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B181B8-D5D0-7DC7-98C1-DF2D0DBECBA0}"/>
                </a:ext>
              </a:extLst>
            </p:cNvPr>
            <p:cNvSpPr txBox="1"/>
            <p:nvPr/>
          </p:nvSpPr>
          <p:spPr>
            <a:xfrm>
              <a:off x="2438400" y="2819400"/>
              <a:ext cx="383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</p:grpSp>
      <p:sp>
        <p:nvSpPr>
          <p:cNvPr id="33" name="Up Arrow 32">
            <a:extLst>
              <a:ext uri="{FF2B5EF4-FFF2-40B4-BE49-F238E27FC236}">
                <a16:creationId xmlns:a16="http://schemas.microsoft.com/office/drawing/2014/main" id="{E9191B4D-3CC0-DFE5-0AB9-D10B5A27B3E8}"/>
              </a:ext>
            </a:extLst>
          </p:cNvPr>
          <p:cNvSpPr/>
          <p:nvPr/>
        </p:nvSpPr>
        <p:spPr>
          <a:xfrm rot="18993647" flipV="1">
            <a:off x="3407713" y="2362200"/>
            <a:ext cx="609600" cy="533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89BD9-3F51-635A-0382-5082C26BD608}"/>
              </a:ext>
            </a:extLst>
          </p:cNvPr>
          <p:cNvSpPr txBox="1"/>
          <p:nvPr/>
        </p:nvSpPr>
        <p:spPr>
          <a:xfrm>
            <a:off x="486713" y="2438400"/>
            <a:ext cx="261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Splice and compute insert distance</a:t>
            </a:r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957F08F6-3428-2C44-3258-DF71BB04788C}"/>
              </a:ext>
            </a:extLst>
          </p:cNvPr>
          <p:cNvSpPr/>
          <p:nvPr/>
        </p:nvSpPr>
        <p:spPr>
          <a:xfrm rot="18788600" flipV="1">
            <a:off x="5258540" y="3643273"/>
            <a:ext cx="609600" cy="533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C5ACA1-FAE4-4B58-9385-47E2007EC55A}"/>
              </a:ext>
            </a:extLst>
          </p:cNvPr>
          <p:cNvSpPr txBox="1"/>
          <p:nvPr/>
        </p:nvSpPr>
        <p:spPr>
          <a:xfrm>
            <a:off x="2243426" y="3967342"/>
            <a:ext cx="2916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  insert size empirical distribution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13FC81-9B2E-DDC4-C439-8CA95FECA3B4}"/>
              </a:ext>
            </a:extLst>
          </p:cNvPr>
          <p:cNvSpPr txBox="1"/>
          <p:nvPr/>
        </p:nvSpPr>
        <p:spPr>
          <a:xfrm>
            <a:off x="4607560" y="1600200"/>
            <a:ext cx="436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all single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isoform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189248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9B9B33-C43C-09DB-DF5F-CBF7529C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Sequencing as a readout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981FAF-37E3-7C93-5B86-A6D0BB09EE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Sequencing has become a standard way to measure the output of an assay genome wide:</a:t>
            </a:r>
          </a:p>
          <a:p>
            <a:pPr lvl="1"/>
            <a:r>
              <a:rPr lang="en-US" dirty="0"/>
              <a:t>Transcriptional output</a:t>
            </a:r>
          </a:p>
          <a:p>
            <a:pPr lvl="1"/>
            <a:r>
              <a:rPr lang="en-US" dirty="0"/>
              <a:t>Protein occupancy</a:t>
            </a:r>
          </a:p>
          <a:p>
            <a:pPr lvl="1"/>
            <a:r>
              <a:rPr lang="en-US" dirty="0"/>
              <a:t>Variant calling</a:t>
            </a:r>
          </a:p>
          <a:p>
            <a:r>
              <a:rPr lang="en-US" dirty="0"/>
              <a:t>Usually done using short read in what we call counting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6F7E4B-997D-929C-BA93-7AD100D69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Sequencing as discovery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190FCD-C1CF-6D63-6A8D-6B2B5B780F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Sequencing was originally used to discover or annotate:</a:t>
            </a:r>
          </a:p>
          <a:p>
            <a:pPr lvl="1"/>
            <a:r>
              <a:rPr lang="en-US" dirty="0"/>
              <a:t>Genome sequencing</a:t>
            </a:r>
          </a:p>
          <a:p>
            <a:pPr lvl="1"/>
            <a:r>
              <a:rPr lang="en-US" dirty="0"/>
              <a:t>Gene annotation</a:t>
            </a:r>
          </a:p>
          <a:p>
            <a:r>
              <a:rPr lang="en-US" dirty="0"/>
              <a:t>Usually done using libraries of large inserts, longer reads</a:t>
            </a:r>
          </a:p>
          <a:p>
            <a:pPr lvl="1"/>
            <a:r>
              <a:rPr lang="en-US" dirty="0"/>
              <a:t> Lately with mixed technologies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271194-38FD-20E8-214A-211C2959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as a readout or as a discovery tool</a:t>
            </a:r>
          </a:p>
        </p:txBody>
      </p:sp>
    </p:spTree>
    <p:extLst>
      <p:ext uri="{BB962C8B-B14F-4D97-AF65-F5344CB8AC3E}">
        <p14:creationId xmlns:p14="http://schemas.microsoft.com/office/powerpoint/2010/main" val="1624438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011390"/>
            <a:ext cx="8382000" cy="5029200"/>
          </a:xfrm>
        </p:spPr>
        <p:txBody>
          <a:bodyPr/>
          <a:lstStyle/>
          <a:p>
            <a:r>
              <a:rPr lang="en-US" dirty="0"/>
              <a:t>Genes are quantified. Each gene or isoform has:</a:t>
            </a:r>
          </a:p>
          <a:p>
            <a:pPr lvl="1"/>
            <a:r>
              <a:rPr lang="en-US" dirty="0"/>
              <a:t>A TPM value</a:t>
            </a:r>
          </a:p>
          <a:p>
            <a:pPr lvl="1"/>
            <a:r>
              <a:rPr lang="en-US" dirty="0"/>
              <a:t>A (expected) fragment count </a:t>
            </a:r>
            <a:r>
              <a:rPr lang="en-US" dirty="0" err="1"/>
              <a:t>vaue</a:t>
            </a:r>
            <a:endParaRPr lang="en-US" dirty="0"/>
          </a:p>
          <a:p>
            <a:r>
              <a:rPr lang="en-US" dirty="0"/>
              <a:t>All samples were quantified in the same fashion and arranged into a table of genes (22,000) x samples (24). </a:t>
            </a:r>
          </a:p>
          <a:p>
            <a:pPr lvl="1"/>
            <a:r>
              <a:rPr lang="en-US" dirty="0"/>
              <a:t>Row </a:t>
            </a:r>
            <a:r>
              <a:rPr lang="en-US" dirty="0" err="1">
                <a:latin typeface="Times"/>
                <a:cs typeface="Times"/>
              </a:rPr>
              <a:t>i</a:t>
            </a:r>
            <a:r>
              <a:rPr lang="en-US" dirty="0"/>
              <a:t> gives the expression of the gene </a:t>
            </a:r>
            <a:r>
              <a:rPr lang="en-US" dirty="0" err="1">
                <a:latin typeface="Times"/>
                <a:cs typeface="Times"/>
              </a:rPr>
              <a:t>i</a:t>
            </a:r>
            <a:r>
              <a:rPr lang="en-US" dirty="0"/>
              <a:t> across all samples</a:t>
            </a:r>
          </a:p>
          <a:p>
            <a:pPr lvl="1"/>
            <a:r>
              <a:rPr lang="en-US" dirty="0"/>
              <a:t>Row </a:t>
            </a:r>
            <a:r>
              <a:rPr lang="en-US" dirty="0">
                <a:latin typeface="Times"/>
                <a:cs typeface="Times"/>
              </a:rPr>
              <a:t>j</a:t>
            </a:r>
            <a:r>
              <a:rPr lang="en-US" dirty="0"/>
              <a:t> gives the expression of genes in sample </a:t>
            </a:r>
            <a:r>
              <a:rPr lang="en-US" dirty="0">
                <a:latin typeface="Times"/>
                <a:cs typeface="Times"/>
              </a:rPr>
              <a:t>j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307975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expression table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08044"/>
              </p:ext>
            </p:extLst>
          </p:nvPr>
        </p:nvGraphicFramePr>
        <p:xfrm>
          <a:off x="369459" y="3647520"/>
          <a:ext cx="8439728" cy="2986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9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9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9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3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3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gene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1,2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1,2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1,2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1.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6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rep2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b="0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.rep3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Mir301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Cpne2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158.98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111.99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114.33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Capn5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59.01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Lage3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313.06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241.23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276.23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218.9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285.19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359.65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359.04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417.47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Brd7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357.26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368.08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564.07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Dimt1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97.03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439">
                <a:tc>
                  <a:txBody>
                    <a:bodyPr/>
                    <a:lstStyle/>
                    <a:p>
                      <a:pPr algn="l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AK017068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794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Who is expressed?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762000"/>
            <a:ext cx="59055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99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Who is expressed?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092200"/>
            <a:ext cx="58293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51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Who is expressed?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60" y="1143000"/>
            <a:ext cx="5854700" cy="552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8080" y="4805680"/>
            <a:ext cx="16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Times"/>
                <a:cs typeface="Times"/>
              </a:rPr>
              <a:t>~10,000</a:t>
            </a:r>
            <a:r>
              <a:rPr lang="en-US" dirty="0">
                <a:latin typeface="Times"/>
                <a:cs typeface="Times"/>
              </a:rPr>
              <a:t> </a:t>
            </a:r>
            <a:r>
              <a:rPr lang="en-US" dirty="0">
                <a:latin typeface="Tahoma"/>
                <a:cs typeface="Tahoma"/>
              </a:rPr>
              <a:t>genes</a:t>
            </a:r>
            <a:endParaRPr lang="en-US" baseline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13891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are too large, takes too much compute power:</a:t>
            </a:r>
          </a:p>
          <a:p>
            <a:pPr lvl="1"/>
            <a:r>
              <a:rPr lang="en-US" dirty="0"/>
              <a:t>Initial 25,000 x 24 = 500,000 entries</a:t>
            </a:r>
          </a:p>
          <a:p>
            <a:pPr lvl="1"/>
            <a:r>
              <a:rPr lang="en-US" dirty="0"/>
              <a:t>Filtering reduces by half: 250,000 entries</a:t>
            </a:r>
          </a:p>
          <a:p>
            <a:r>
              <a:rPr lang="en-US" dirty="0"/>
              <a:t>We can focus on interesting genes. Which ones?</a:t>
            </a:r>
          </a:p>
          <a:p>
            <a:pPr lvl="1"/>
            <a:r>
              <a:rPr lang="en-US" dirty="0"/>
              <a:t>Genes that vary most are most informative, how do we find them?</a:t>
            </a:r>
          </a:p>
          <a:p>
            <a:pPr lvl="2"/>
            <a:r>
              <a:rPr lang="en-US" dirty="0"/>
              <a:t>Variance or standard deviation</a:t>
            </a:r>
          </a:p>
          <a:p>
            <a:pPr lvl="2"/>
            <a:r>
              <a:rPr lang="en-US" dirty="0"/>
              <a:t>Coefficient of variance: </a:t>
            </a:r>
            <a:r>
              <a:rPr lang="en-US" dirty="0" err="1"/>
              <a:t>sd</a:t>
            </a:r>
            <a:r>
              <a:rPr lang="en-US" dirty="0"/>
              <a:t>/mean!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 – Clustering and PCA</a:t>
            </a:r>
          </a:p>
        </p:txBody>
      </p:sp>
    </p:spTree>
    <p:extLst>
      <p:ext uri="{BB962C8B-B14F-4D97-AF65-F5344CB8AC3E}">
        <p14:creationId xmlns:p14="http://schemas.microsoft.com/office/powerpoint/2010/main" val="1283570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C17944-B488-A46F-3B86-4B4612E5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from yesterday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DE39B-24FA-A5D9-6B1B-A9209FB2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" y="831850"/>
            <a:ext cx="8912583" cy="5313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E669E-8308-881D-8ED0-1014BE6A8E4C}"/>
              </a:ext>
            </a:extLst>
          </p:cNvPr>
          <p:cNvSpPr txBox="1"/>
          <p:nvPr/>
        </p:nvSpPr>
        <p:spPr>
          <a:xfrm>
            <a:off x="288634" y="5029200"/>
            <a:ext cx="8196147" cy="27432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aseline="0" dirty="0">
              <a:latin typeface="Tahoma"/>
              <a:cs typeface="Tahoma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3D0451-2939-2EB1-9C3E-791A723E5367}"/>
              </a:ext>
            </a:extLst>
          </p:cNvPr>
          <p:cNvCxnSpPr>
            <a:cxnSpLocks/>
          </p:cNvCxnSpPr>
          <p:nvPr/>
        </p:nvCxnSpPr>
        <p:spPr>
          <a:xfrm flipH="1">
            <a:off x="8484781" y="4986668"/>
            <a:ext cx="5316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6FF129-C6EF-21AF-54CA-8AE339B4AB5D}"/>
              </a:ext>
            </a:extLst>
          </p:cNvPr>
          <p:cNvCxnSpPr>
            <a:cxnSpLocks/>
          </p:cNvCxnSpPr>
          <p:nvPr/>
        </p:nvCxnSpPr>
        <p:spPr>
          <a:xfrm flipV="1">
            <a:off x="7861004" y="6016253"/>
            <a:ext cx="0" cy="443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A60A58-8FFA-52EC-9C2F-92CE4A62AD40}"/>
              </a:ext>
            </a:extLst>
          </p:cNvPr>
          <p:cNvCxnSpPr>
            <a:cxnSpLocks/>
          </p:cNvCxnSpPr>
          <p:nvPr/>
        </p:nvCxnSpPr>
        <p:spPr>
          <a:xfrm flipV="1">
            <a:off x="3675320" y="6016253"/>
            <a:ext cx="0" cy="443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8980D7-BC92-B161-949F-E75E031D28F5}"/>
              </a:ext>
            </a:extLst>
          </p:cNvPr>
          <p:cNvCxnSpPr>
            <a:cxnSpLocks/>
          </p:cNvCxnSpPr>
          <p:nvPr/>
        </p:nvCxnSpPr>
        <p:spPr>
          <a:xfrm flipV="1">
            <a:off x="1180213" y="6016253"/>
            <a:ext cx="0" cy="443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6799AB-0F63-0B64-24B5-C972647003AA}"/>
              </a:ext>
            </a:extLst>
          </p:cNvPr>
          <p:cNvCxnSpPr>
            <a:cxnSpLocks/>
          </p:cNvCxnSpPr>
          <p:nvPr/>
        </p:nvCxnSpPr>
        <p:spPr>
          <a:xfrm flipH="1">
            <a:off x="8484781" y="3990752"/>
            <a:ext cx="5316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FDC20A-6C2C-2CB8-5BA7-75C045C0EEE9}"/>
              </a:ext>
            </a:extLst>
          </p:cNvPr>
          <p:cNvCxnSpPr>
            <a:cxnSpLocks/>
          </p:cNvCxnSpPr>
          <p:nvPr/>
        </p:nvCxnSpPr>
        <p:spPr>
          <a:xfrm flipV="1">
            <a:off x="5908158" y="6016253"/>
            <a:ext cx="0" cy="443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0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2C34-DF4E-3E91-8E94-98D003BD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B6062-5A30-20D0-564C-662375C8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4031"/>
            <a:ext cx="7772400" cy="56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2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06"/>
          <p:cNvSpPr txBox="1">
            <a:spLocks noGrp="1"/>
          </p:cNvSpPr>
          <p:nvPr>
            <p:ph type="title"/>
          </p:nvPr>
        </p:nvSpPr>
        <p:spPr>
          <a:xfrm>
            <a:off x="729450" y="1341500"/>
            <a:ext cx="5946600" cy="7602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"/>
              <a:t>References and thanks to</a:t>
            </a:r>
            <a:endParaRPr/>
          </a:p>
        </p:txBody>
      </p:sp>
      <p:sp>
        <p:nvSpPr>
          <p:cNvPr id="1415" name="Google Shape;1415;p106"/>
          <p:cNvSpPr txBox="1"/>
          <p:nvPr/>
        </p:nvSpPr>
        <p:spPr>
          <a:xfrm>
            <a:off x="591650" y="2101700"/>
            <a:ext cx="8050200" cy="3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0200"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Slides: Elisa </a:t>
            </a:r>
            <a:r>
              <a:rPr lang="en" sz="15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Donnard</a:t>
            </a: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5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Athma</a:t>
            </a: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Pai, Aaron Quinlan / Cartoons: </a:t>
            </a:r>
            <a:r>
              <a:rPr lang="en" sz="15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BioRender</a:t>
            </a: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EMBL-EBI</a:t>
            </a:r>
            <a:endParaRPr sz="15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23850">
              <a:spcBef>
                <a:spcPts val="1000"/>
              </a:spcBef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 b="1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https://michelebusby.tumblr.com/post/26913184737/thinking-about-designing-rna-seq-experiments-to</a:t>
            </a:r>
            <a:r>
              <a:rPr lang="en" sz="1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	</a:t>
            </a: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← Designing RNA-Seq experiments</a:t>
            </a:r>
            <a:endParaRPr sz="15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23850">
              <a:spcBef>
                <a:spcPts val="1000"/>
              </a:spcBef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RNA-seq workflow: gene-level exploratory analysis and differential expression </a:t>
            </a:r>
            <a:r>
              <a:rPr lang="en" sz="1500" b="1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https://bioconductor.org/packages/release/workflows/vignettes/rnaseqGene/inst/doc/rnaseqGene.html</a:t>
            </a:r>
            <a:r>
              <a:rPr lang="en" sz="1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← Tutorial with examples</a:t>
            </a:r>
            <a:endParaRPr sz="15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23850">
              <a:spcBef>
                <a:spcPts val="1000"/>
              </a:spcBef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Anders S, Huber W. Differential expression analysis for sequence count data.                        Genome Biol. 2010;11(10):R106. </a:t>
            </a:r>
            <a:r>
              <a:rPr lang="en" sz="1500" b="1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https://doi:10.1186/gb-2010-11-10-r106</a:t>
            </a: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	    ← </a:t>
            </a:r>
            <a:r>
              <a:rPr lang="en" sz="15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DESeq</a:t>
            </a:r>
            <a:endParaRPr sz="15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23850">
              <a:spcBef>
                <a:spcPts val="1000"/>
              </a:spcBef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 b="1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https://www.bioconductor.org/packages/release/bioc/vignettes/edgeR/inst/doc/edgeRUsersGuide.pdf</a:t>
            </a:r>
            <a:r>
              <a:rPr lang="en" sz="1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← </a:t>
            </a:r>
            <a:r>
              <a:rPr lang="en" sz="15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edgeR</a:t>
            </a: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user guide</a:t>
            </a:r>
            <a:endParaRPr sz="15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23850">
              <a:spcBef>
                <a:spcPts val="1000"/>
              </a:spcBef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 Li, Victor </a:t>
            </a:r>
            <a:r>
              <a:rPr lang="en" sz="15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Ruotti</a:t>
            </a:r>
            <a:r>
              <a:rPr lang="en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Ron M. Stewart, James A. Thomson, Colin N. Dewey, RNA-Seq gene expression estimation with read mapping uncertainty, Bioinformatics, Volume 26, Issue 4, 15 February 2010, Pages 493–500, </a:t>
            </a:r>
            <a:r>
              <a:rPr lang="en" sz="1500" b="1" u="sng" dirty="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https://doi.org/10.1093/bioinformatics/btp692</a:t>
            </a:r>
            <a:endParaRPr sz="15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1000"/>
              </a:spcBef>
            </a:pPr>
            <a:endParaRPr sz="15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23850">
              <a:spcBef>
                <a:spcPts val="1000"/>
              </a:spcBef>
              <a:buClr>
                <a:schemeClr val="lt1"/>
              </a:buClr>
              <a:buSzPts val="1500"/>
              <a:buFont typeface="Lato"/>
              <a:buChar char="●"/>
            </a:pPr>
            <a:endParaRPr sz="15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sz="15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4A9ECB-620A-0EB5-1072-F927A5EB3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Transcriptomics</a:t>
            </a:r>
          </a:p>
          <a:p>
            <a:pPr lvl="1"/>
            <a:r>
              <a:rPr lang="en-US" dirty="0"/>
              <a:t>Just gene expression?</a:t>
            </a:r>
          </a:p>
          <a:p>
            <a:pPr lvl="1"/>
            <a:r>
              <a:rPr lang="en-US" dirty="0"/>
              <a:t>Splicing and isoform quantification?</a:t>
            </a:r>
          </a:p>
          <a:p>
            <a:pPr lvl="1"/>
            <a:r>
              <a:rPr lang="en-US" dirty="0"/>
              <a:t>Discovery?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9E597A-3D3F-3B6B-4900-A9707925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crucial to achieve your goal</a:t>
            </a:r>
          </a:p>
        </p:txBody>
      </p:sp>
    </p:spTree>
    <p:extLst>
      <p:ext uri="{BB962C8B-B14F-4D97-AF65-F5344CB8AC3E}">
        <p14:creationId xmlns:p14="http://schemas.microsoft.com/office/powerpoint/2010/main" val="20518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114A-BFB7-98F9-A2CD-CC106457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CAB64D1-8AEA-13C1-DABC-5D94ED78D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Transcriptomics</a:t>
            </a:r>
          </a:p>
          <a:p>
            <a:pPr lvl="1"/>
            <a:r>
              <a:rPr lang="en-US" dirty="0"/>
              <a:t>Just gene expression?</a:t>
            </a:r>
          </a:p>
          <a:p>
            <a:pPr lvl="2"/>
            <a:r>
              <a:rPr lang="en-US" dirty="0"/>
              <a:t>Large number of samples – 3 or 5 enrichment methods low depth</a:t>
            </a:r>
          </a:p>
          <a:p>
            <a:pPr lvl="2"/>
            <a:r>
              <a:rPr lang="en-US" dirty="0"/>
              <a:t>Smaller number of samples – full length, paired end reads</a:t>
            </a:r>
          </a:p>
          <a:p>
            <a:pPr lvl="1"/>
            <a:r>
              <a:rPr lang="en-US" dirty="0"/>
              <a:t>Splicing and isoform quantification?</a:t>
            </a:r>
          </a:p>
          <a:p>
            <a:pPr lvl="2"/>
            <a:r>
              <a:rPr lang="en-US" dirty="0"/>
              <a:t>Increased depth -- 20 million paired reds</a:t>
            </a:r>
          </a:p>
          <a:p>
            <a:pPr lvl="2"/>
            <a:r>
              <a:rPr lang="en-US" dirty="0"/>
              <a:t>Mixed with long reads</a:t>
            </a:r>
          </a:p>
          <a:p>
            <a:pPr lvl="1"/>
            <a:r>
              <a:rPr lang="en-US" dirty="0"/>
              <a:t>Discovery?</a:t>
            </a:r>
          </a:p>
          <a:p>
            <a:pPr lvl="2"/>
            <a:r>
              <a:rPr lang="en-US" dirty="0"/>
              <a:t>Mixed samples use for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2"/>
            <a:r>
              <a:rPr lang="en-US" dirty="0"/>
              <a:t>Mix long read sequencing for scaffolding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86BDCA-6FA8-B747-E2EB-9186639B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crucial to achieve your goal</a:t>
            </a:r>
          </a:p>
        </p:txBody>
      </p:sp>
    </p:spTree>
    <p:extLst>
      <p:ext uri="{BB962C8B-B14F-4D97-AF65-F5344CB8AC3E}">
        <p14:creationId xmlns:p14="http://schemas.microsoft.com/office/powerpoint/2010/main" val="105310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3716E1-A985-1A49-E7BD-7F56A270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“Functional” DNA sequencing protocols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DC61C5D-D91E-974E-A34D-1433DA3A1E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CEB918-CA69-F649-B4C4-256C4C9B1B21}" type="slidenum">
              <a:rPr lang="en-US" smtClean="0"/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3ADE0-2871-E24B-9306-1C90CD40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43025"/>
            <a:ext cx="4955381" cy="267801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900F262-1490-0246-8C14-060A547D5B0B}"/>
              </a:ext>
            </a:extLst>
          </p:cNvPr>
          <p:cNvGrpSpPr/>
          <p:nvPr/>
        </p:nvGrpSpPr>
        <p:grpSpPr>
          <a:xfrm>
            <a:off x="2476500" y="3209925"/>
            <a:ext cx="2905125" cy="1428750"/>
            <a:chOff x="3302000" y="3136900"/>
            <a:chExt cx="3873500" cy="190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D78A82-4D64-564C-AC62-63935FE16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40" b="4387"/>
            <a:stretch/>
          </p:blipFill>
          <p:spPr>
            <a:xfrm>
              <a:off x="3302000" y="4394200"/>
              <a:ext cx="3873500" cy="64770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814D23B-A752-4148-8261-29E291B6CFFE}"/>
                </a:ext>
              </a:extLst>
            </p:cNvPr>
            <p:cNvCxnSpPr/>
            <p:nvPr/>
          </p:nvCxnSpPr>
          <p:spPr>
            <a:xfrm>
              <a:off x="3473450" y="3136900"/>
              <a:ext cx="266700" cy="120015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6F68E6-B67D-3B4C-8477-827F3F411B69}"/>
                </a:ext>
              </a:extLst>
            </p:cNvPr>
            <p:cNvCxnSpPr/>
            <p:nvPr/>
          </p:nvCxnSpPr>
          <p:spPr>
            <a:xfrm>
              <a:off x="4298950" y="3143250"/>
              <a:ext cx="438150" cy="120761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92788C-3260-F64D-9A25-2F4607AF16AE}"/>
                </a:ext>
              </a:extLst>
            </p:cNvPr>
            <p:cNvCxnSpPr/>
            <p:nvPr/>
          </p:nvCxnSpPr>
          <p:spPr>
            <a:xfrm>
              <a:off x="5168900" y="3136900"/>
              <a:ext cx="508000" cy="1197945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65CD3D-55D2-0F40-8EC8-C9ADBF77BB3B}"/>
                </a:ext>
              </a:extLst>
            </p:cNvPr>
            <p:cNvCxnSpPr/>
            <p:nvPr/>
          </p:nvCxnSpPr>
          <p:spPr>
            <a:xfrm flipH="1">
              <a:off x="5843587" y="3136900"/>
              <a:ext cx="1052513" cy="1197945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0D5DAFD-2DF7-6E4B-9F4B-9B18E6AF848F}"/>
                </a:ext>
              </a:extLst>
            </p:cNvPr>
            <p:cNvCxnSpPr/>
            <p:nvPr/>
          </p:nvCxnSpPr>
          <p:spPr>
            <a:xfrm>
              <a:off x="6007100" y="3136900"/>
              <a:ext cx="679450" cy="1213962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49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06B36-5D35-5A79-1314-2020E202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“Functional” RNA protocols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DC61C5D-D91E-974E-A34D-1433DA3A1E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CEB918-CA69-F649-B4C4-256C4C9B1B21}" type="slidenum">
              <a:rPr lang="en-US" smtClean="0"/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786D5-AD2F-2749-B42B-A21F36D3D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43025"/>
            <a:ext cx="4955381" cy="26780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0297BAC-48F3-024F-896D-361079C71E69}"/>
              </a:ext>
            </a:extLst>
          </p:cNvPr>
          <p:cNvGrpSpPr/>
          <p:nvPr/>
        </p:nvGrpSpPr>
        <p:grpSpPr>
          <a:xfrm>
            <a:off x="1395413" y="1343025"/>
            <a:ext cx="4351734" cy="4171950"/>
            <a:chOff x="1860550" y="647700"/>
            <a:chExt cx="5802312" cy="5562600"/>
          </a:xfrm>
          <a:solidFill>
            <a:schemeClr val="bg1">
              <a:alpha val="7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6F5AFB-B0FE-2B40-B57F-13952E9C4C06}"/>
                </a:ext>
              </a:extLst>
            </p:cNvPr>
            <p:cNvSpPr/>
            <p:nvPr/>
          </p:nvSpPr>
          <p:spPr>
            <a:xfrm>
              <a:off x="2889250" y="647700"/>
              <a:ext cx="4406900" cy="2832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3AD7C8-8B5D-B844-819E-083A67748295}"/>
                </a:ext>
              </a:extLst>
            </p:cNvPr>
            <p:cNvSpPr/>
            <p:nvPr/>
          </p:nvSpPr>
          <p:spPr>
            <a:xfrm>
              <a:off x="1860550" y="3429000"/>
              <a:ext cx="4406900" cy="2781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43BA27-4598-874C-A59F-0E3A329ACD63}"/>
                </a:ext>
              </a:extLst>
            </p:cNvPr>
            <p:cNvSpPr/>
            <p:nvPr/>
          </p:nvSpPr>
          <p:spPr>
            <a:xfrm>
              <a:off x="7296150" y="3299555"/>
              <a:ext cx="366712" cy="1802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53F5B1-1A15-BA47-997A-8301D4734456}"/>
                </a:ext>
              </a:extLst>
            </p:cNvPr>
            <p:cNvSpPr/>
            <p:nvPr/>
          </p:nvSpPr>
          <p:spPr>
            <a:xfrm>
              <a:off x="6148387" y="3766491"/>
              <a:ext cx="635000" cy="1802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8DBD0B6-D5FF-2C4A-837E-51A293D11166}"/>
              </a:ext>
            </a:extLst>
          </p:cNvPr>
          <p:cNvSpPr/>
          <p:nvPr/>
        </p:nvSpPr>
        <p:spPr>
          <a:xfrm>
            <a:off x="3211034" y="4041186"/>
            <a:ext cx="926092" cy="500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Helvetica Light" panose="020B0403020202020204" pitchFamily="34" charset="0"/>
              </a:rPr>
              <a:t>mRNA</a:t>
            </a:r>
          </a:p>
          <a:p>
            <a:pPr algn="ctr"/>
            <a:r>
              <a:rPr lang="en-US" sz="1350" dirty="0" err="1">
                <a:latin typeface="Helvetica Light" panose="020B0403020202020204" pitchFamily="34" charset="0"/>
              </a:rPr>
              <a:t>lncRNAs</a:t>
            </a:r>
            <a:r>
              <a:rPr lang="en-US" sz="1350" dirty="0">
                <a:latin typeface="Helvetica Light" panose="020B0403020202020204" pitchFamily="34" charset="0"/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259435-6BE3-A542-80AB-15BEC758D649}"/>
              </a:ext>
            </a:extLst>
          </p:cNvPr>
          <p:cNvSpPr/>
          <p:nvPr/>
        </p:nvSpPr>
        <p:spPr>
          <a:xfrm>
            <a:off x="4299425" y="4099183"/>
            <a:ext cx="822425" cy="279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Helvetica Light" panose="020B0403020202020204" pitchFamily="34" charset="0"/>
              </a:rPr>
              <a:t>rRNAs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634E58-B141-E24F-9DD0-CE23F0D855A3}"/>
              </a:ext>
            </a:extLst>
          </p:cNvPr>
          <p:cNvSpPr/>
          <p:nvPr/>
        </p:nvSpPr>
        <p:spPr>
          <a:xfrm>
            <a:off x="5341222" y="4041879"/>
            <a:ext cx="1747759" cy="71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Helvetica Light" panose="020B0403020202020204" pitchFamily="34" charset="0"/>
              </a:rPr>
              <a:t>Small RNAs</a:t>
            </a:r>
          </a:p>
          <a:p>
            <a:pPr algn="ctr"/>
            <a:r>
              <a:rPr lang="en-US" sz="1350" dirty="0">
                <a:latin typeface="Helvetica Light" panose="020B0403020202020204" pitchFamily="34" charset="0"/>
              </a:rPr>
              <a:t>(miRNA, tRNA, </a:t>
            </a:r>
            <a:r>
              <a:rPr lang="en-US" sz="1350" dirty="0" err="1">
                <a:latin typeface="Helvetica Light" panose="020B0403020202020204" pitchFamily="34" charset="0"/>
              </a:rPr>
              <a:t>piRNA</a:t>
            </a:r>
            <a:r>
              <a:rPr lang="en-US" sz="1350" dirty="0">
                <a:latin typeface="Helvetica Light" panose="020B0403020202020204" pitchFamily="34" charset="0"/>
              </a:rPr>
              <a:t>, snRNA, …)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39B114-70E7-2642-82FE-F59963264212}"/>
              </a:ext>
            </a:extLst>
          </p:cNvPr>
          <p:cNvSpPr/>
          <p:nvPr/>
        </p:nvSpPr>
        <p:spPr>
          <a:xfrm>
            <a:off x="2232164" y="4942925"/>
            <a:ext cx="1288862" cy="28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Helvetica Light" panose="020B0403020202020204" pitchFamily="34" charset="0"/>
              </a:rPr>
              <a:t>RNA structure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0FC01D-F60A-6242-91A3-FFE46569D8B8}"/>
              </a:ext>
            </a:extLst>
          </p:cNvPr>
          <p:cNvSpPr/>
          <p:nvPr/>
        </p:nvSpPr>
        <p:spPr>
          <a:xfrm>
            <a:off x="3836471" y="4858123"/>
            <a:ext cx="1748333" cy="6698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Helvetica Light" panose="020B0403020202020204" pitchFamily="34" charset="0"/>
              </a:rPr>
              <a:t>RNA binding protein interactions</a:t>
            </a:r>
          </a:p>
          <a:p>
            <a:pPr algn="ctr"/>
            <a:r>
              <a:rPr lang="en-US" sz="1350" b="1" dirty="0">
                <a:latin typeface="Helvetica" pitchFamily="2" charset="0"/>
              </a:rPr>
              <a:t>“CLIP-seq”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12F922-799C-0347-B904-324B4DD1E592}"/>
              </a:ext>
            </a:extLst>
          </p:cNvPr>
          <p:cNvSpPr/>
          <p:nvPr/>
        </p:nvSpPr>
        <p:spPr>
          <a:xfrm>
            <a:off x="5900249" y="4863109"/>
            <a:ext cx="2034276" cy="6648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Helvetica Light" panose="020B0403020202020204" pitchFamily="34" charset="0"/>
              </a:rPr>
              <a:t>Translating RNA (ribosome-associated)</a:t>
            </a:r>
          </a:p>
          <a:p>
            <a:pPr algn="ctr"/>
            <a:r>
              <a:rPr lang="en-US" sz="1350" b="1" dirty="0">
                <a:latin typeface="Helvetica" pitchFamily="2" charset="0"/>
              </a:rPr>
              <a:t>“</a:t>
            </a:r>
            <a:r>
              <a:rPr lang="en-US" sz="1350" b="1" dirty="0" err="1">
                <a:latin typeface="Helvetica" pitchFamily="2" charset="0"/>
              </a:rPr>
              <a:t>Ribo</a:t>
            </a:r>
            <a:r>
              <a:rPr lang="en-US" sz="1350" b="1" dirty="0">
                <a:latin typeface="Helvetica" pitchFamily="2" charset="0"/>
              </a:rPr>
              <a:t>-seq”</a:t>
            </a:r>
          </a:p>
        </p:txBody>
      </p:sp>
    </p:spTree>
    <p:extLst>
      <p:ext uri="{BB962C8B-B14F-4D97-AF65-F5344CB8AC3E}">
        <p14:creationId xmlns:p14="http://schemas.microsoft.com/office/powerpoint/2010/main" val="397924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BD12-1472-C199-A7C1-B6F7F745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Sequence costs have stabilized – sequence analysis is maturing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56C6D-D0B9-F347-0088-554554B11131}"/>
              </a:ext>
            </a:extLst>
          </p:cNvPr>
          <p:cNvSpPr txBox="1"/>
          <p:nvPr/>
        </p:nvSpPr>
        <p:spPr>
          <a:xfrm>
            <a:off x="2188494" y="6488668"/>
            <a:ext cx="476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Most applications are </a:t>
            </a:r>
            <a:r>
              <a:rPr lang="en-US" b="1" dirty="0">
                <a:latin typeface="Tahoma"/>
                <a:cs typeface="Tahoma"/>
              </a:rPr>
              <a:t>counting</a:t>
            </a:r>
            <a:r>
              <a:rPr lang="en-US" dirty="0">
                <a:latin typeface="Tahoma"/>
                <a:cs typeface="Tahoma"/>
              </a:rPr>
              <a:t> applications </a:t>
            </a:r>
            <a:endParaRPr lang="en-US" baseline="0" dirty="0">
              <a:latin typeface="Tahoma"/>
              <a:cs typeface="Tahoma"/>
            </a:endParaRPr>
          </a:p>
        </p:txBody>
      </p:sp>
      <p:pic>
        <p:nvPicPr>
          <p:cNvPr id="1026" name="Picture 2" descr="Graph: Sequencing Cost Per Genome">
            <a:extLst>
              <a:ext uri="{FF2B5EF4-FFF2-40B4-BE49-F238E27FC236}">
                <a16:creationId xmlns:a16="http://schemas.microsoft.com/office/drawing/2014/main" id="{AD315BBC-D9F4-E4A3-808D-35F80773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5663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663" y="1565275"/>
            <a:ext cx="2057400" cy="1273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" name="Rectangle 5"/>
          <p:cNvSpPr>
            <a:spLocks/>
          </p:cNvSpPr>
          <p:nvPr/>
        </p:nvSpPr>
        <p:spPr bwMode="auto">
          <a:xfrm>
            <a:off x="6851651" y="1066800"/>
            <a:ext cx="1409700" cy="6318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solidFill>
                  <a:srgbClr val="3344AA"/>
                </a:solidFill>
                <a:latin typeface="+mn-lt"/>
                <a:ea typeface="Gill Sans" pitchFamily="-65" charset="0"/>
                <a:cs typeface="Gill Sans" pitchFamily="-65" charset="0"/>
              </a:rPr>
              <a:t>Sequenced reads</a:t>
            </a:r>
          </a:p>
        </p:txBody>
      </p:sp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6731001" y="1870075"/>
            <a:ext cx="1652587" cy="841375"/>
            <a:chOff x="0" y="0"/>
            <a:chExt cx="1736" cy="883"/>
          </a:xfrm>
        </p:grpSpPr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183" y="6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>
              <a:off x="400" y="20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272" y="14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312" y="30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489" y="11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>
              <a:off x="560" y="28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137" y="223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>
              <a:off x="560" y="3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>
              <a:off x="649" y="20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752" y="12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967" y="423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640" y="39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>
              <a:off x="400" y="40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137" y="36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>
              <a:off x="0" y="297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>
              <a:off x="927" y="3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>
              <a:off x="1144" y="177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>
              <a:off x="1016" y="11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1056" y="27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1232" y="8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1304" y="24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2" name="Line 28"/>
            <p:cNvSpPr>
              <a:spLocks noChangeShapeType="1"/>
            </p:cNvSpPr>
            <p:nvPr/>
          </p:nvSpPr>
          <p:spPr bwMode="auto">
            <a:xfrm>
              <a:off x="881" y="192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3" name="Line 29"/>
            <p:cNvSpPr>
              <a:spLocks noChangeShapeType="1"/>
            </p:cNvSpPr>
            <p:nvPr/>
          </p:nvSpPr>
          <p:spPr bwMode="auto">
            <a:xfrm>
              <a:off x="1304" y="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4" name="Line 30"/>
            <p:cNvSpPr>
              <a:spLocks noChangeShapeType="1"/>
            </p:cNvSpPr>
            <p:nvPr/>
          </p:nvSpPr>
          <p:spPr bwMode="auto">
            <a:xfrm>
              <a:off x="1392" y="168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1496" y="88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1559" y="272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1384" y="360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1144" y="368"/>
              <a:ext cx="177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881" y="337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0" name="Line 36"/>
            <p:cNvSpPr>
              <a:spLocks noChangeShapeType="1"/>
            </p:cNvSpPr>
            <p:nvPr/>
          </p:nvSpPr>
          <p:spPr bwMode="auto">
            <a:xfrm>
              <a:off x="792" y="263"/>
              <a:ext cx="175" cy="0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1" name="Line 37"/>
            <p:cNvSpPr>
              <a:spLocks noChangeShapeType="1"/>
            </p:cNvSpPr>
            <p:nvPr/>
          </p:nvSpPr>
          <p:spPr bwMode="auto">
            <a:xfrm>
              <a:off x="240" y="72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2" name="Line 38"/>
            <p:cNvSpPr>
              <a:spLocks noChangeShapeType="1"/>
            </p:cNvSpPr>
            <p:nvPr/>
          </p:nvSpPr>
          <p:spPr bwMode="auto">
            <a:xfrm>
              <a:off x="449" y="47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3" name="Line 39"/>
            <p:cNvSpPr>
              <a:spLocks noChangeShapeType="1"/>
            </p:cNvSpPr>
            <p:nvPr/>
          </p:nvSpPr>
          <p:spPr bwMode="auto">
            <a:xfrm>
              <a:off x="200" y="62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4" name="Line 40"/>
            <p:cNvSpPr>
              <a:spLocks noChangeShapeType="1"/>
            </p:cNvSpPr>
            <p:nvPr/>
          </p:nvSpPr>
          <p:spPr bwMode="auto">
            <a:xfrm>
              <a:off x="375" y="55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5" name="Line 41"/>
            <p:cNvSpPr>
              <a:spLocks noChangeShapeType="1"/>
            </p:cNvSpPr>
            <p:nvPr/>
          </p:nvSpPr>
          <p:spPr bwMode="auto">
            <a:xfrm>
              <a:off x="649" y="87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6" name="Line 42"/>
            <p:cNvSpPr>
              <a:spLocks noChangeShapeType="1"/>
            </p:cNvSpPr>
            <p:nvPr/>
          </p:nvSpPr>
          <p:spPr bwMode="auto">
            <a:xfrm>
              <a:off x="320" y="83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7" name="Line 43"/>
            <p:cNvSpPr>
              <a:spLocks noChangeShapeType="1"/>
            </p:cNvSpPr>
            <p:nvPr/>
          </p:nvSpPr>
          <p:spPr bwMode="auto">
            <a:xfrm>
              <a:off x="720" y="47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>
              <a:off x="640" y="55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>
              <a:off x="735" y="71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0" name="Line 46"/>
            <p:cNvSpPr>
              <a:spLocks noChangeShapeType="1"/>
            </p:cNvSpPr>
            <p:nvPr/>
          </p:nvSpPr>
          <p:spPr bwMode="auto">
            <a:xfrm>
              <a:off x="560" y="63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1" name="Line 47"/>
            <p:cNvSpPr>
              <a:spLocks noChangeShapeType="1"/>
            </p:cNvSpPr>
            <p:nvPr/>
          </p:nvSpPr>
          <p:spPr bwMode="auto">
            <a:xfrm>
              <a:off x="560" y="78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2" name="Line 48"/>
            <p:cNvSpPr>
              <a:spLocks noChangeShapeType="1"/>
            </p:cNvSpPr>
            <p:nvPr/>
          </p:nvSpPr>
          <p:spPr bwMode="auto">
            <a:xfrm>
              <a:off x="472" y="71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3" name="Line 49"/>
            <p:cNvSpPr>
              <a:spLocks noChangeShapeType="1"/>
            </p:cNvSpPr>
            <p:nvPr/>
          </p:nvSpPr>
          <p:spPr bwMode="auto">
            <a:xfrm>
              <a:off x="1496" y="58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4" name="Line 50"/>
            <p:cNvSpPr>
              <a:spLocks noChangeShapeType="1"/>
            </p:cNvSpPr>
            <p:nvPr/>
          </p:nvSpPr>
          <p:spPr bwMode="auto">
            <a:xfrm>
              <a:off x="961" y="88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5" name="Line 51"/>
            <p:cNvSpPr>
              <a:spLocks noChangeShapeType="1"/>
            </p:cNvSpPr>
            <p:nvPr/>
          </p:nvSpPr>
          <p:spPr bwMode="auto">
            <a:xfrm>
              <a:off x="855" y="59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6" name="Line 52"/>
            <p:cNvSpPr>
              <a:spLocks noChangeShapeType="1"/>
            </p:cNvSpPr>
            <p:nvPr/>
          </p:nvSpPr>
          <p:spPr bwMode="auto">
            <a:xfrm>
              <a:off x="961" y="511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7" name="Line 53"/>
            <p:cNvSpPr>
              <a:spLocks noChangeShapeType="1"/>
            </p:cNvSpPr>
            <p:nvPr/>
          </p:nvSpPr>
          <p:spPr bwMode="auto">
            <a:xfrm>
              <a:off x="1176" y="81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8" name="Line 54"/>
            <p:cNvSpPr>
              <a:spLocks noChangeShapeType="1"/>
            </p:cNvSpPr>
            <p:nvPr/>
          </p:nvSpPr>
          <p:spPr bwMode="auto">
            <a:xfrm>
              <a:off x="849" y="785"/>
              <a:ext cx="173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9" name="Line 55"/>
            <p:cNvSpPr>
              <a:spLocks noChangeShapeType="1"/>
            </p:cNvSpPr>
            <p:nvPr/>
          </p:nvSpPr>
          <p:spPr bwMode="auto">
            <a:xfrm>
              <a:off x="1441" y="465"/>
              <a:ext cx="173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0" name="Line 56"/>
            <p:cNvSpPr>
              <a:spLocks noChangeShapeType="1"/>
            </p:cNvSpPr>
            <p:nvPr/>
          </p:nvSpPr>
          <p:spPr bwMode="auto">
            <a:xfrm>
              <a:off x="1224" y="50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1" name="Line 57"/>
            <p:cNvSpPr>
              <a:spLocks noChangeShapeType="1"/>
            </p:cNvSpPr>
            <p:nvPr/>
          </p:nvSpPr>
          <p:spPr bwMode="auto">
            <a:xfrm>
              <a:off x="1264" y="66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2" name="Line 58"/>
            <p:cNvSpPr>
              <a:spLocks noChangeShapeType="1"/>
            </p:cNvSpPr>
            <p:nvPr/>
          </p:nvSpPr>
          <p:spPr bwMode="auto">
            <a:xfrm>
              <a:off x="1087" y="585"/>
              <a:ext cx="175" cy="2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3" name="Line 59"/>
            <p:cNvSpPr>
              <a:spLocks noChangeShapeType="1"/>
            </p:cNvSpPr>
            <p:nvPr/>
          </p:nvSpPr>
          <p:spPr bwMode="auto">
            <a:xfrm>
              <a:off x="1087" y="728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4" name="Line 60"/>
            <p:cNvSpPr>
              <a:spLocks noChangeShapeType="1"/>
            </p:cNvSpPr>
            <p:nvPr/>
          </p:nvSpPr>
          <p:spPr bwMode="auto">
            <a:xfrm>
              <a:off x="1001" y="656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5" name="Line 61"/>
            <p:cNvSpPr>
              <a:spLocks noChangeShapeType="1"/>
            </p:cNvSpPr>
            <p:nvPr/>
          </p:nvSpPr>
          <p:spPr bwMode="auto">
            <a:xfrm>
              <a:off x="183" y="480"/>
              <a:ext cx="175" cy="3"/>
            </a:xfrm>
            <a:prstGeom prst="line">
              <a:avLst/>
            </a:prstGeom>
            <a:noFill/>
            <a:ln w="76200" cap="flat">
              <a:solidFill>
                <a:srgbClr val="3344A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kern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sp>
        <p:nvSpPr>
          <p:cNvPr id="76" name="Rectangle 63"/>
          <p:cNvSpPr>
            <a:spLocks/>
          </p:cNvSpPr>
          <p:nvPr/>
        </p:nvSpPr>
        <p:spPr bwMode="auto">
          <a:xfrm>
            <a:off x="923926" y="1470025"/>
            <a:ext cx="579437" cy="35083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60000"/>
              </a:lnSpc>
              <a:defRPr/>
            </a:pPr>
            <a:r>
              <a:rPr lang="en-US" sz="2400">
                <a:solidFill>
                  <a:srgbClr val="666666"/>
                </a:solidFill>
                <a:latin typeface="+mn-lt"/>
                <a:ea typeface="Gill Sans" pitchFamily="-65" charset="0"/>
                <a:cs typeface="Gill Sans" pitchFamily="-65" charset="0"/>
              </a:rPr>
              <a:t>cells</a:t>
            </a:r>
          </a:p>
        </p:txBody>
      </p:sp>
      <p:sp>
        <p:nvSpPr>
          <p:cNvPr id="77" name="AutoShape 64"/>
          <p:cNvSpPr>
            <a:spLocks/>
          </p:cNvSpPr>
          <p:nvPr/>
        </p:nvSpPr>
        <p:spPr bwMode="auto">
          <a:xfrm>
            <a:off x="1708151" y="2128837"/>
            <a:ext cx="488950" cy="260350"/>
          </a:xfrm>
          <a:prstGeom prst="rightArrow">
            <a:avLst>
              <a:gd name="adj1" fmla="val 47444"/>
              <a:gd name="adj2" fmla="val 100985"/>
            </a:avLst>
          </a:prstGeom>
          <a:solidFill>
            <a:srgbClr val="3344AA">
              <a:alpha val="81960"/>
            </a:srgbClr>
          </a:solidFill>
          <a:ln w="25400" cap="flat">
            <a:solidFill>
              <a:srgbClr val="66666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kern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78" name="AutoShape 65"/>
          <p:cNvSpPr>
            <a:spLocks/>
          </p:cNvSpPr>
          <p:nvPr/>
        </p:nvSpPr>
        <p:spPr bwMode="auto">
          <a:xfrm>
            <a:off x="6265863" y="2128837"/>
            <a:ext cx="487363" cy="260350"/>
          </a:xfrm>
          <a:prstGeom prst="rightArrow">
            <a:avLst>
              <a:gd name="adj1" fmla="val 47444"/>
              <a:gd name="adj2" fmla="val 100985"/>
            </a:avLst>
          </a:prstGeom>
          <a:solidFill>
            <a:srgbClr val="3344AA">
              <a:alpha val="81960"/>
            </a:srgbClr>
          </a:solidFill>
          <a:ln w="25400" cap="flat">
            <a:solidFill>
              <a:srgbClr val="66666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1100" kern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4338" y="1333500"/>
            <a:ext cx="2301875" cy="1957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1" name="Rectangle 75"/>
          <p:cNvSpPr>
            <a:spLocks/>
          </p:cNvSpPr>
          <p:nvPr/>
        </p:nvSpPr>
        <p:spPr bwMode="auto">
          <a:xfrm>
            <a:off x="4652284" y="1120775"/>
            <a:ext cx="1409322" cy="34925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ct val="60000"/>
              </a:lnSpc>
              <a:defRPr/>
            </a:pPr>
            <a:r>
              <a:rPr lang="en-US" sz="2400" dirty="0">
                <a:solidFill>
                  <a:srgbClr val="666666"/>
                </a:solidFill>
                <a:latin typeface="+mn-lt"/>
                <a:ea typeface="Gill Sans" pitchFamily="-65" charset="0"/>
                <a:cs typeface="Gill Sans" pitchFamily="-65" charset="0"/>
              </a:rPr>
              <a:t>sequencer</a:t>
            </a:r>
          </a:p>
        </p:txBody>
      </p:sp>
      <p:sp>
        <p:nvSpPr>
          <p:cNvPr id="82" name="AutoShape 76"/>
          <p:cNvSpPr>
            <a:spLocks/>
          </p:cNvSpPr>
          <p:nvPr/>
        </p:nvSpPr>
        <p:spPr bwMode="auto">
          <a:xfrm>
            <a:off x="3949701" y="2152650"/>
            <a:ext cx="487362" cy="258762"/>
          </a:xfrm>
          <a:prstGeom prst="rightArrow">
            <a:avLst>
              <a:gd name="adj1" fmla="val 47444"/>
              <a:gd name="adj2" fmla="val 100985"/>
            </a:avLst>
          </a:prstGeom>
          <a:solidFill>
            <a:srgbClr val="3344AA">
              <a:alpha val="81960"/>
            </a:srgbClr>
          </a:solidFill>
          <a:ln w="25400" cap="flat">
            <a:solidFill>
              <a:srgbClr val="66666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kern="0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4" y="1817855"/>
            <a:ext cx="1164111" cy="824961"/>
          </a:xfrm>
          <a:prstGeom prst="rect">
            <a:avLst/>
          </a:prstGeom>
        </p:spPr>
      </p:pic>
      <p:sp>
        <p:nvSpPr>
          <p:cNvPr id="79" name="Rectangle 73"/>
          <p:cNvSpPr>
            <a:spLocks/>
          </p:cNvSpPr>
          <p:nvPr/>
        </p:nvSpPr>
        <p:spPr bwMode="auto">
          <a:xfrm>
            <a:off x="2666999" y="1980839"/>
            <a:ext cx="849445" cy="36353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defRPr/>
            </a:pPr>
            <a:r>
              <a:rPr lang="en-US" sz="2000" dirty="0">
                <a:solidFill>
                  <a:srgbClr val="FFFFFF"/>
                </a:solidFill>
                <a:latin typeface="+mn-lt"/>
                <a:ea typeface="Gill Sans" pitchFamily="-65" charset="0"/>
                <a:cs typeface="Gill Sans" pitchFamily="-65" charset="0"/>
              </a:rPr>
              <a:t>(c)DNA</a:t>
            </a:r>
          </a:p>
        </p:txBody>
      </p:sp>
      <p:sp>
        <p:nvSpPr>
          <p:cNvPr id="89" name="Freeform 46"/>
          <p:cNvSpPr>
            <a:spLocks/>
          </p:cNvSpPr>
          <p:nvPr/>
        </p:nvSpPr>
        <p:spPr bwMode="auto">
          <a:xfrm>
            <a:off x="3871912" y="5561012"/>
            <a:ext cx="1554163" cy="571500"/>
          </a:xfrm>
          <a:custGeom>
            <a:avLst/>
            <a:gdLst>
              <a:gd name="T0" fmla="*/ 0 w 21600"/>
              <a:gd name="T1" fmla="*/ 571500 h 18451"/>
              <a:gd name="T2" fmla="*/ 373575 w 21600"/>
              <a:gd name="T3" fmla="*/ 256650 h 18451"/>
              <a:gd name="T4" fmla="*/ 853926 w 21600"/>
              <a:gd name="T5" fmla="*/ 20536 h 18451"/>
              <a:gd name="T6" fmla="*/ 1554163 w 21600"/>
              <a:gd name="T7" fmla="*/ 571500 h 18451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18451"/>
              <a:gd name="T14" fmla="*/ 21600 w 21600"/>
              <a:gd name="T15" fmla="*/ 18451 h 184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18451">
                <a:moveTo>
                  <a:pt x="0" y="18451"/>
                </a:moveTo>
                <a:cubicBezTo>
                  <a:pt x="0" y="18451"/>
                  <a:pt x="2225" y="5745"/>
                  <a:pt x="5192" y="8286"/>
                </a:cubicBezTo>
                <a:cubicBezTo>
                  <a:pt x="8159" y="10827"/>
                  <a:pt x="7418" y="-3149"/>
                  <a:pt x="11868" y="663"/>
                </a:cubicBezTo>
                <a:cubicBezTo>
                  <a:pt x="16319" y="4475"/>
                  <a:pt x="21600" y="18451"/>
                  <a:pt x="21600" y="18451"/>
                </a:cubicBezTo>
              </a:path>
            </a:pathLst>
          </a:custGeom>
          <a:solidFill>
            <a:schemeClr val="accent1"/>
          </a:solidFill>
          <a:ln w="25400" cap="flat">
            <a:solidFill>
              <a:srgbClr val="3344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" name="Freeform 47"/>
          <p:cNvSpPr>
            <a:spLocks/>
          </p:cNvSpPr>
          <p:nvPr/>
        </p:nvSpPr>
        <p:spPr bwMode="auto">
          <a:xfrm>
            <a:off x="5889625" y="5703887"/>
            <a:ext cx="1081087" cy="420688"/>
          </a:xfrm>
          <a:custGeom>
            <a:avLst/>
            <a:gdLst>
              <a:gd name="T0" fmla="*/ 0 w 21600"/>
              <a:gd name="T1" fmla="*/ 420688 h 16987"/>
              <a:gd name="T2" fmla="*/ 182934 w 21600"/>
              <a:gd name="T3" fmla="*/ 214938 h 16987"/>
              <a:gd name="T4" fmla="*/ 498952 w 21600"/>
              <a:gd name="T5" fmla="*/ 50348 h 16987"/>
              <a:gd name="T6" fmla="*/ 781686 w 21600"/>
              <a:gd name="T7" fmla="*/ 91508 h 16987"/>
              <a:gd name="T8" fmla="*/ 1081087 w 21600"/>
              <a:gd name="T9" fmla="*/ 420688 h 169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0"/>
              <a:gd name="T16" fmla="*/ 0 h 16987"/>
              <a:gd name="T17" fmla="*/ 21600 w 21600"/>
              <a:gd name="T18" fmla="*/ 16987 h 169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16987">
                <a:moveTo>
                  <a:pt x="0" y="16987"/>
                </a:moveTo>
                <a:cubicBezTo>
                  <a:pt x="0" y="16987"/>
                  <a:pt x="332" y="10341"/>
                  <a:pt x="3655" y="8679"/>
                </a:cubicBezTo>
                <a:cubicBezTo>
                  <a:pt x="6978" y="7018"/>
                  <a:pt x="7311" y="-4613"/>
                  <a:pt x="9969" y="2033"/>
                </a:cubicBezTo>
                <a:cubicBezTo>
                  <a:pt x="12628" y="8679"/>
                  <a:pt x="13625" y="3695"/>
                  <a:pt x="15618" y="3695"/>
                </a:cubicBezTo>
                <a:cubicBezTo>
                  <a:pt x="17612" y="3695"/>
                  <a:pt x="21600" y="16987"/>
                  <a:pt x="21600" y="16987"/>
                </a:cubicBezTo>
              </a:path>
            </a:pathLst>
          </a:custGeom>
          <a:solidFill>
            <a:schemeClr val="accent1"/>
          </a:solidFill>
          <a:ln w="25400" cap="flat">
            <a:solidFill>
              <a:srgbClr val="3344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" name="Freeform 48"/>
          <p:cNvSpPr>
            <a:spLocks/>
          </p:cNvSpPr>
          <p:nvPr/>
        </p:nvSpPr>
        <p:spPr bwMode="auto">
          <a:xfrm>
            <a:off x="2058987" y="5332412"/>
            <a:ext cx="1349375" cy="800100"/>
          </a:xfrm>
          <a:custGeom>
            <a:avLst/>
            <a:gdLst>
              <a:gd name="T0" fmla="*/ 0 w 21600"/>
              <a:gd name="T1" fmla="*/ 800100 h 19791"/>
              <a:gd name="T2" fmla="*/ 162425 w 21600"/>
              <a:gd name="T3" fmla="*/ 177072 h 19791"/>
              <a:gd name="T4" fmla="*/ 413496 w 21600"/>
              <a:gd name="T5" fmla="*/ 21305 h 19791"/>
              <a:gd name="T6" fmla="*/ 661256 w 21600"/>
              <a:gd name="T7" fmla="*/ 103696 h 19791"/>
              <a:gd name="T8" fmla="*/ 1027649 w 21600"/>
              <a:gd name="T9" fmla="*/ 157263 h 19791"/>
              <a:gd name="T10" fmla="*/ 1349375 w 21600"/>
              <a:gd name="T11" fmla="*/ 800100 h 197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19791"/>
              <a:gd name="T20" fmla="*/ 21600 w 21600"/>
              <a:gd name="T21" fmla="*/ 19791 h 1979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19791">
                <a:moveTo>
                  <a:pt x="0" y="19791"/>
                </a:moveTo>
                <a:cubicBezTo>
                  <a:pt x="0" y="19791"/>
                  <a:pt x="1891" y="4380"/>
                  <a:pt x="2600" y="4380"/>
                </a:cubicBezTo>
                <a:cubicBezTo>
                  <a:pt x="3310" y="4380"/>
                  <a:pt x="4533" y="-1809"/>
                  <a:pt x="6619" y="527"/>
                </a:cubicBezTo>
                <a:cubicBezTo>
                  <a:pt x="8952" y="3139"/>
                  <a:pt x="7113" y="-1631"/>
                  <a:pt x="10585" y="2565"/>
                </a:cubicBezTo>
                <a:cubicBezTo>
                  <a:pt x="13875" y="6540"/>
                  <a:pt x="15505" y="3890"/>
                  <a:pt x="16450" y="3890"/>
                </a:cubicBezTo>
                <a:cubicBezTo>
                  <a:pt x="17396" y="3890"/>
                  <a:pt x="21600" y="19791"/>
                  <a:pt x="21600" y="19791"/>
                </a:cubicBezTo>
              </a:path>
            </a:pathLst>
          </a:custGeom>
          <a:solidFill>
            <a:schemeClr val="accent1"/>
          </a:solidFill>
          <a:ln w="25400" cap="flat">
            <a:solidFill>
              <a:srgbClr val="3344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" name="Rectangle 52"/>
          <p:cNvSpPr>
            <a:spLocks/>
          </p:cNvSpPr>
          <p:nvPr/>
        </p:nvSpPr>
        <p:spPr bwMode="auto">
          <a:xfrm>
            <a:off x="1898650" y="6151562"/>
            <a:ext cx="5214937" cy="142875"/>
          </a:xfrm>
          <a:prstGeom prst="rect">
            <a:avLst/>
          </a:prstGeom>
          <a:solidFill>
            <a:srgbClr val="0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endParaRPr lang="en-US" sz="3000">
              <a:solidFill>
                <a:srgbClr val="000000"/>
              </a:solidFill>
              <a:sym typeface="Gill Sans" pitchFamily="-65" charset="0"/>
            </a:endParaRPr>
          </a:p>
        </p:txBody>
      </p:sp>
      <p:sp>
        <p:nvSpPr>
          <p:cNvPr id="93" name="Rectangle 53"/>
          <p:cNvSpPr>
            <a:spLocks/>
          </p:cNvSpPr>
          <p:nvPr/>
        </p:nvSpPr>
        <p:spPr bwMode="auto">
          <a:xfrm>
            <a:off x="1371600" y="6240462"/>
            <a:ext cx="1036637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hangingPunct="1">
              <a:lnSpc>
                <a:spcPct val="90000"/>
              </a:lnSpc>
            </a:pPr>
            <a:r>
              <a:rPr lang="en-US" sz="2100">
                <a:solidFill>
                  <a:srgbClr val="000000"/>
                </a:solidFill>
                <a:ea typeface="Gill Sans" pitchFamily="-65" charset="0"/>
                <a:cs typeface="Gill Sans" pitchFamily="-65" charset="0"/>
                <a:sym typeface="Gill Sans" pitchFamily="-65" charset="0"/>
              </a:rPr>
              <a:t>genome</a:t>
            </a:r>
          </a:p>
        </p:txBody>
      </p:sp>
      <p:sp>
        <p:nvSpPr>
          <p:cNvPr id="94" name="Rectangle 3"/>
          <p:cNvSpPr>
            <a:spLocks/>
          </p:cNvSpPr>
          <p:nvPr/>
        </p:nvSpPr>
        <p:spPr bwMode="auto">
          <a:xfrm>
            <a:off x="6550025" y="4926012"/>
            <a:ext cx="1036638" cy="598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hangingPunct="1">
              <a:lnSpc>
                <a:spcPct val="90000"/>
              </a:lnSpc>
            </a:pPr>
            <a:r>
              <a:rPr lang="en-US" sz="2100">
                <a:solidFill>
                  <a:srgbClr val="3344AA"/>
                </a:solidFill>
                <a:ea typeface="Gill Sans" pitchFamily="-65" charset="0"/>
                <a:cs typeface="Gill Sans" pitchFamily="-65" charset="0"/>
                <a:sym typeface="Gill Sans" pitchFamily="-65" charset="0"/>
              </a:rPr>
              <a:t>read coverage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3048000" y="3657600"/>
            <a:ext cx="2971800" cy="1143000"/>
            <a:chOff x="3048000" y="3657600"/>
            <a:chExt cx="2971800" cy="1143000"/>
          </a:xfrm>
        </p:grpSpPr>
        <p:sp>
          <p:nvSpPr>
            <p:cNvPr id="95" name="Rectangle 94"/>
            <p:cNvSpPr/>
            <p:nvPr/>
          </p:nvSpPr>
          <p:spPr>
            <a:xfrm>
              <a:off x="3048000" y="3657600"/>
              <a:ext cx="2971800" cy="1143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962400" y="4038600"/>
              <a:ext cx="11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Alignment</a:t>
              </a:r>
            </a:p>
          </p:txBody>
        </p:sp>
      </p:grpSp>
      <p:sp>
        <p:nvSpPr>
          <p:cNvPr id="100" name="Bent-Up Arrow 99"/>
          <p:cNvSpPr/>
          <p:nvPr/>
        </p:nvSpPr>
        <p:spPr>
          <a:xfrm rot="16200000" flipH="1">
            <a:off x="6637020" y="3284220"/>
            <a:ext cx="1295400" cy="822960"/>
          </a:xfrm>
          <a:prstGeom prst="bentUpArrow">
            <a:avLst/>
          </a:prstGeom>
          <a:solidFill>
            <a:srgbClr val="3344AA">
              <a:alpha val="8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gene expression by sequencing</a:t>
            </a:r>
          </a:p>
        </p:txBody>
      </p:sp>
    </p:spTree>
    <p:extLst>
      <p:ext uri="{BB962C8B-B14F-4D97-AF65-F5344CB8AC3E}">
        <p14:creationId xmlns:p14="http://schemas.microsoft.com/office/powerpoint/2010/main" val="47525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/>
      <p:bldP spid="94" grpId="0" autoUpdateAnimBg="0"/>
    </p:bldLst>
  </p:timing>
</p:sld>
</file>

<file path=ppt/theme/theme1.xml><?xml version="1.0" encoding="utf-8"?>
<a:theme xmlns:a="http://schemas.openxmlformats.org/drawingml/2006/main" name="Default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4A9B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aseline="0" dirty="0" smtClean="0">
            <a:latin typeface="Tahoma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82408</TotalTime>
  <Words>1558</Words>
  <Application>Microsoft Macintosh PowerPoint</Application>
  <PresentationFormat>On-screen Show (4:3)</PresentationFormat>
  <Paragraphs>346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ＭＳ Ｐゴシック</vt:lpstr>
      <vt:lpstr>Andale Mono</vt:lpstr>
      <vt:lpstr>Arial</vt:lpstr>
      <vt:lpstr>Calibri</vt:lpstr>
      <vt:lpstr>Geneva</vt:lpstr>
      <vt:lpstr>Gill Sans</vt:lpstr>
      <vt:lpstr>Helvetica</vt:lpstr>
      <vt:lpstr>Helvetica Light</vt:lpstr>
      <vt:lpstr>HelveticaNeueLT Pro 43 LtEx</vt:lpstr>
      <vt:lpstr>HelveticaNeueLT Pro 45 Lt</vt:lpstr>
      <vt:lpstr>Lato</vt:lpstr>
      <vt:lpstr>Symbol</vt:lpstr>
      <vt:lpstr>Tahoma</vt:lpstr>
      <vt:lpstr>Times</vt:lpstr>
      <vt:lpstr>Default Theme</vt:lpstr>
      <vt:lpstr>Brief introduction to (short) read sequence analysis using RNA-Seq as an example</vt:lpstr>
      <vt:lpstr>Aside: Single v Paired end sequencing</vt:lpstr>
      <vt:lpstr>Sequencing as a readout or as a discovery tool</vt:lpstr>
      <vt:lpstr>Experimental design is crucial to achieve your goal</vt:lpstr>
      <vt:lpstr>Experimental design is crucial to achieve your goal</vt:lpstr>
      <vt:lpstr>“Functional” DNA sequencing protocols</vt:lpstr>
      <vt:lpstr>“Functional” RNA protocols</vt:lpstr>
      <vt:lpstr>Sequence costs have stabilized – sequence analysis is maturing</vt:lpstr>
      <vt:lpstr>Measuring gene expression by sequencing</vt:lpstr>
      <vt:lpstr>And (RNA) sequence data looks like this</vt:lpstr>
      <vt:lpstr>… or like this</vt:lpstr>
      <vt:lpstr>Many ways to get there – Library Preparation</vt:lpstr>
      <vt:lpstr>Library Preparation – removing unwanted species</vt:lpstr>
      <vt:lpstr>Library Preparation -- fragmentation</vt:lpstr>
      <vt:lpstr>Library Preparation – Making cDNA</vt:lpstr>
      <vt:lpstr>Library Preparation – Unstranded vs Stranded</vt:lpstr>
      <vt:lpstr>Library Preparation – Strand specific</vt:lpstr>
      <vt:lpstr>Library Preparation – Final steps have consequences</vt:lpstr>
      <vt:lpstr>Sequencing a Library – paired vs single end</vt:lpstr>
      <vt:lpstr>Single- vs paired-end sequencing</vt:lpstr>
      <vt:lpstr>Having enough data (reads)</vt:lpstr>
      <vt:lpstr>From reads to gene expression</vt:lpstr>
      <vt:lpstr>Larger transcripts generate more reads</vt:lpstr>
      <vt:lpstr>We need to normalize</vt:lpstr>
      <vt:lpstr>Transcripts per million (TPM) normalization</vt:lpstr>
      <vt:lpstr>Properties of TPM</vt:lpstr>
      <vt:lpstr>What counts?, What Length?</vt:lpstr>
      <vt:lpstr>Wait! – Isoforms share exons!</vt:lpstr>
      <vt:lpstr>Example: Use fragment sizes in paired libraries</vt:lpstr>
      <vt:lpstr>The gene expression table</vt:lpstr>
      <vt:lpstr>Q1: Who is expressed?</vt:lpstr>
      <vt:lpstr>Q1: Who is expressed?</vt:lpstr>
      <vt:lpstr>Q1: Who is expressed?</vt:lpstr>
      <vt:lpstr>Exploratory analysis – Clustering and PCA</vt:lpstr>
      <vt:lpstr>An example from yesterday</vt:lpstr>
      <vt:lpstr>PowerPoint Presentation</vt:lpstr>
      <vt:lpstr>References and thanks to</vt:lpstr>
    </vt:vector>
  </TitlesOfParts>
  <Company>UMass Medical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Garber</dc:creator>
  <cp:lastModifiedBy>Garber, Manuel</cp:lastModifiedBy>
  <cp:revision>387</cp:revision>
  <dcterms:created xsi:type="dcterms:W3CDTF">2015-03-09T12:37:21Z</dcterms:created>
  <dcterms:modified xsi:type="dcterms:W3CDTF">2024-09-11T13:04:26Z</dcterms:modified>
</cp:coreProperties>
</file>